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4"/>
  </p:sldMasterIdLst>
  <p:notesMasterIdLst>
    <p:notesMasterId r:id="rId23"/>
  </p:notesMasterIdLst>
  <p:sldIdLst>
    <p:sldId id="256" r:id="rId5"/>
    <p:sldId id="257" r:id="rId6"/>
    <p:sldId id="258" r:id="rId7"/>
    <p:sldId id="284" r:id="rId8"/>
    <p:sldId id="259" r:id="rId9"/>
    <p:sldId id="283" r:id="rId10"/>
    <p:sldId id="282" r:id="rId11"/>
    <p:sldId id="285" r:id="rId12"/>
    <p:sldId id="278" r:id="rId13"/>
    <p:sldId id="292" r:id="rId14"/>
    <p:sldId id="286" r:id="rId15"/>
    <p:sldId id="287" r:id="rId16"/>
    <p:sldId id="288" r:id="rId17"/>
    <p:sldId id="289" r:id="rId18"/>
    <p:sldId id="291" r:id="rId19"/>
    <p:sldId id="280" r:id="rId20"/>
    <p:sldId id="270" r:id="rId21"/>
    <p:sldId id="29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C5C5"/>
    <a:srgbClr val="DD3F9D"/>
    <a:srgbClr val="A0410D"/>
    <a:srgbClr val="B16BA9"/>
    <a:srgbClr val="57B3C5"/>
    <a:srgbClr val="95C15B"/>
    <a:srgbClr val="6179B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57175E-1A27-450A-AFE1-605F02656753}" v="45" dt="2020-10-26T09:08:21.1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647" autoAdjust="0"/>
    <p:restoredTop sz="94660"/>
  </p:normalViewPr>
  <p:slideViewPr>
    <p:cSldViewPr snapToGrid="0">
      <p:cViewPr>
        <p:scale>
          <a:sx n="100" d="100"/>
          <a:sy n="100" d="100"/>
        </p:scale>
        <p:origin x="840" y="3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hdphoto1.wdp>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F2AF2E-8DB7-456D-AC67-8AF87D45DC7A}" type="datetimeFigureOut">
              <a:rPr lang="en-US" smtClean="0"/>
              <a:t>3/4/2021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FC97AE-EB43-4B7D-B1BD-58FEFF6552AF}" type="slidenum">
              <a:rPr lang="en-US" smtClean="0"/>
              <a:t>‹#›</a:t>
            </a:fld>
            <a:endParaRPr lang="en-US"/>
          </a:p>
        </p:txBody>
      </p:sp>
    </p:spTree>
    <p:extLst>
      <p:ext uri="{BB962C8B-B14F-4D97-AF65-F5344CB8AC3E}">
        <p14:creationId xmlns:p14="http://schemas.microsoft.com/office/powerpoint/2010/main" val="4053498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3/4/2021</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26748228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3/4/2021</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132892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3/4/2021</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87295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3/4/2021</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5348958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3/4/2021</a:t>
            </a:fld>
            <a:endParaRPr lang="en-US" dirty="0"/>
          </a:p>
        </p:txBody>
      </p:sp>
    </p:spTree>
    <p:extLst>
      <p:ext uri="{BB962C8B-B14F-4D97-AF65-F5344CB8AC3E}">
        <p14:creationId xmlns:p14="http://schemas.microsoft.com/office/powerpoint/2010/main" val="1098525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3/4/2021</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0062769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3/4/2021</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055949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3/4/2021</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049887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3/4/2021</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685118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3/4/2021</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340081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3/4/2021</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088253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4408324-A84C-4A45-93B6-78D079CCE772}" type="datetime1">
              <a:rPr lang="en-US" smtClean="0"/>
              <a:t>3/4/2021</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1436271"/>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61" r:id="rId5"/>
    <p:sldLayoutId id="2147483755" r:id="rId6"/>
    <p:sldLayoutId id="2147483756" r:id="rId7"/>
    <p:sldLayoutId id="2147483757" r:id="rId8"/>
    <p:sldLayoutId id="2147483760" r:id="rId9"/>
    <p:sldLayoutId id="2147483758" r:id="rId10"/>
    <p:sldLayoutId id="2147483759" r:id="rId11"/>
  </p:sldLayoutIdLst>
  <p:hf sldNum="0"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0E73E149-B6EC-43FF-8939-B7B1439487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327" y="632627"/>
            <a:ext cx="3387345" cy="297649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Freeform: Shape 21">
            <a:extLst>
              <a:ext uri="{FF2B5EF4-FFF2-40B4-BE49-F238E27FC236}">
                <a16:creationId xmlns:a16="http://schemas.microsoft.com/office/drawing/2014/main" id="{5BEB0D00-4F7A-41D8-B15E-B42145EA93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71784" y="397566"/>
            <a:ext cx="3848432" cy="344661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Freeform: Shape 23">
            <a:extLst>
              <a:ext uri="{FF2B5EF4-FFF2-40B4-BE49-F238E27FC236}">
                <a16:creationId xmlns:a16="http://schemas.microsoft.com/office/drawing/2014/main" id="{F2F014E7-B612-4079-894D-4697468C5B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6335" y="508883"/>
            <a:ext cx="3619330" cy="324143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1EF2D6F0-A925-49A8-8E9C-50F59A5757B2}"/>
              </a:ext>
            </a:extLst>
          </p:cNvPr>
          <p:cNvSpPr>
            <a:spLocks noGrp="1"/>
          </p:cNvSpPr>
          <p:nvPr>
            <p:ph type="ctrTitle"/>
          </p:nvPr>
        </p:nvSpPr>
        <p:spPr>
          <a:xfrm>
            <a:off x="1513398" y="3617843"/>
            <a:ext cx="9165204" cy="1690473"/>
          </a:xfrm>
        </p:spPr>
        <p:txBody>
          <a:bodyPr anchor="b">
            <a:normAutofit/>
          </a:bodyPr>
          <a:lstStyle/>
          <a:p>
            <a:pPr algn="ctr"/>
            <a:r>
              <a:rPr lang="en-US" dirty="0"/>
              <a:t>Restaurant Waiter Bot</a:t>
            </a:r>
          </a:p>
        </p:txBody>
      </p:sp>
      <p:sp>
        <p:nvSpPr>
          <p:cNvPr id="3" name="Subtitle 2">
            <a:extLst>
              <a:ext uri="{FF2B5EF4-FFF2-40B4-BE49-F238E27FC236}">
                <a16:creationId xmlns:a16="http://schemas.microsoft.com/office/drawing/2014/main" id="{EF8FA699-5D52-46B4-B33B-BCF8B1968884}"/>
              </a:ext>
            </a:extLst>
          </p:cNvPr>
          <p:cNvSpPr>
            <a:spLocks noGrp="1"/>
          </p:cNvSpPr>
          <p:nvPr>
            <p:ph type="subTitle" idx="1"/>
          </p:nvPr>
        </p:nvSpPr>
        <p:spPr>
          <a:xfrm>
            <a:off x="2619376" y="5138921"/>
            <a:ext cx="6953250" cy="1690473"/>
          </a:xfrm>
        </p:spPr>
        <p:txBody>
          <a:bodyPr anchor="t">
            <a:normAutofit fontScale="70000" lnSpcReduction="20000"/>
          </a:bodyPr>
          <a:lstStyle/>
          <a:p>
            <a:pPr algn="ctr"/>
            <a:r>
              <a:rPr lang="en-US" b="1" dirty="0"/>
              <a:t>By </a:t>
            </a:r>
          </a:p>
          <a:p>
            <a:pPr algn="ctr"/>
            <a:r>
              <a:rPr lang="en-US" b="1" dirty="0"/>
              <a:t>Nyi </a:t>
            </a:r>
            <a:r>
              <a:rPr lang="en-US" b="1" dirty="0" err="1"/>
              <a:t>Nyi</a:t>
            </a:r>
            <a:r>
              <a:rPr lang="en-US" b="1" dirty="0"/>
              <a:t> Myo Zin </a:t>
            </a:r>
            <a:r>
              <a:rPr lang="en-US" b="1" dirty="0" err="1"/>
              <a:t>Htet</a:t>
            </a:r>
            <a:r>
              <a:rPr lang="en-US" b="1" dirty="0"/>
              <a:t>		ID - 5918154 </a:t>
            </a:r>
          </a:p>
          <a:p>
            <a:pPr algn="ctr"/>
            <a:r>
              <a:rPr lang="en-US" b="1" dirty="0"/>
              <a:t>     Zin Zar </a:t>
            </a:r>
            <a:r>
              <a:rPr lang="en-US" b="1" dirty="0" err="1"/>
              <a:t>Zar</a:t>
            </a:r>
            <a:r>
              <a:rPr lang="en-US" b="1" dirty="0"/>
              <a:t> Lwin	           ID – 6017672</a:t>
            </a:r>
          </a:p>
          <a:p>
            <a:pPr algn="ctr"/>
            <a:r>
              <a:rPr lang="en-US" b="1" dirty="0"/>
              <a:t>Advisor – Dr. </a:t>
            </a:r>
            <a:r>
              <a:rPr lang="en-US" b="1" dirty="0" err="1"/>
              <a:t>Amulya</a:t>
            </a:r>
            <a:r>
              <a:rPr lang="en-US" b="1" dirty="0"/>
              <a:t> Bhattarai</a:t>
            </a:r>
          </a:p>
        </p:txBody>
      </p:sp>
      <p:pic>
        <p:nvPicPr>
          <p:cNvPr id="4" name="Picture 3">
            <a:extLst>
              <a:ext uri="{FF2B5EF4-FFF2-40B4-BE49-F238E27FC236}">
                <a16:creationId xmlns:a16="http://schemas.microsoft.com/office/drawing/2014/main" id="{01778C75-0351-4A34-BEB7-E8186E3EED25}"/>
              </a:ext>
            </a:extLst>
          </p:cNvPr>
          <p:cNvPicPr>
            <a:picLocks noChangeAspect="1"/>
          </p:cNvPicPr>
          <p:nvPr/>
        </p:nvPicPr>
        <p:blipFill>
          <a:blip r:embed="rId2">
            <a:duotone>
              <a:schemeClr val="accent6">
                <a:shade val="45000"/>
                <a:satMod val="135000"/>
              </a:schemeClr>
              <a:prstClr val="white"/>
            </a:duotone>
            <a:extLst>
              <a:ext uri="{28A0092B-C50C-407E-A947-70E740481C1C}">
                <a14:useLocalDpi xmlns:a14="http://schemas.microsoft.com/office/drawing/2010/main" val="0"/>
              </a:ext>
            </a:extLst>
          </a:blip>
          <a:srcRect/>
          <a:stretch/>
        </p:blipFill>
        <p:spPr>
          <a:xfrm>
            <a:off x="4628273" y="799028"/>
            <a:ext cx="2935451" cy="2935451"/>
          </a:xfrm>
          <a:custGeom>
            <a:avLst/>
            <a:gdLst/>
            <a:ahLst/>
            <a:cxnLst/>
            <a:rect l="l" t="t" r="r" b="b"/>
            <a:pathLst>
              <a:path w="4292584" h="4094066">
                <a:moveTo>
                  <a:pt x="2456537" y="0"/>
                </a:moveTo>
                <a:cubicBezTo>
                  <a:pt x="2738780" y="0"/>
                  <a:pt x="2998545" y="55066"/>
                  <a:pt x="3228742" y="163517"/>
                </a:cubicBezTo>
                <a:cubicBezTo>
                  <a:pt x="3444477" y="265234"/>
                  <a:pt x="3633959" y="413698"/>
                  <a:pt x="3791935" y="604700"/>
                </a:cubicBezTo>
                <a:cubicBezTo>
                  <a:pt x="4114802" y="995211"/>
                  <a:pt x="4292584" y="1550174"/>
                  <a:pt x="4292584" y="2167403"/>
                </a:cubicBezTo>
                <a:cubicBezTo>
                  <a:pt x="4292584" y="2413659"/>
                  <a:pt x="4223774" y="2611299"/>
                  <a:pt x="4069573" y="2808283"/>
                </a:cubicBezTo>
                <a:cubicBezTo>
                  <a:pt x="3908278" y="3014339"/>
                  <a:pt x="3665922" y="3204126"/>
                  <a:pt x="3409289" y="3405037"/>
                </a:cubicBezTo>
                <a:cubicBezTo>
                  <a:pt x="3361941" y="3442060"/>
                  <a:pt x="3313027" y="3480392"/>
                  <a:pt x="3264115" y="3519190"/>
                </a:cubicBezTo>
                <a:cubicBezTo>
                  <a:pt x="2826289" y="3866416"/>
                  <a:pt x="2506740" y="4094066"/>
                  <a:pt x="2071218" y="4094066"/>
                </a:cubicBezTo>
                <a:cubicBezTo>
                  <a:pt x="1407617" y="4094066"/>
                  <a:pt x="937645" y="3814621"/>
                  <a:pt x="499819" y="3159623"/>
                </a:cubicBezTo>
                <a:cubicBezTo>
                  <a:pt x="442524" y="3073891"/>
                  <a:pt x="386517" y="2995921"/>
                  <a:pt x="332353" y="2920566"/>
                </a:cubicBezTo>
                <a:cubicBezTo>
                  <a:pt x="107867" y="2608119"/>
                  <a:pt x="0" y="2445632"/>
                  <a:pt x="0" y="2167403"/>
                </a:cubicBezTo>
                <a:cubicBezTo>
                  <a:pt x="0" y="1891138"/>
                  <a:pt x="67612" y="1618236"/>
                  <a:pt x="200812" y="1356275"/>
                </a:cubicBezTo>
                <a:cubicBezTo>
                  <a:pt x="331156" y="1100015"/>
                  <a:pt x="517505" y="865448"/>
                  <a:pt x="754611" y="659299"/>
                </a:cubicBezTo>
                <a:cubicBezTo>
                  <a:pt x="987664" y="456610"/>
                  <a:pt x="1264470" y="289449"/>
                  <a:pt x="1555279" y="175950"/>
                </a:cubicBezTo>
                <a:cubicBezTo>
                  <a:pt x="1853918" y="59181"/>
                  <a:pt x="2157254" y="0"/>
                  <a:pt x="2456537" y="0"/>
                </a:cubicBezTo>
                <a:close/>
              </a:path>
            </a:pathLst>
          </a:custGeom>
        </p:spPr>
      </p:pic>
      <p:pic>
        <p:nvPicPr>
          <p:cNvPr id="6" name="Picture 2" descr="Assumption University (Thailand) - Wikipedia">
            <a:extLst>
              <a:ext uri="{FF2B5EF4-FFF2-40B4-BE49-F238E27FC236}">
                <a16:creationId xmlns:a16="http://schemas.microsoft.com/office/drawing/2014/main" id="{1D722654-8A53-41A3-B658-44904212C6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42898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140EF-354E-4B2F-8AB7-3D293C307D5D}"/>
              </a:ext>
            </a:extLst>
          </p:cNvPr>
          <p:cNvSpPr txBox="1">
            <a:spLocks/>
          </p:cNvSpPr>
          <p:nvPr/>
        </p:nvSpPr>
        <p:spPr>
          <a:xfrm>
            <a:off x="270766" y="0"/>
            <a:ext cx="5962920" cy="1268289"/>
          </a:xfrm>
          <a:prstGeom prst="rect">
            <a:avLst/>
          </a:prstGeom>
        </p:spPr>
        <p:txBody>
          <a:bodyPr vert="horz" lIns="109728" tIns="109728" rIns="109728" bIns="91440" rtlCol="0" anchor="b">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pPr algn="ctr">
              <a:lnSpc>
                <a:spcPct val="120000"/>
              </a:lnSpc>
            </a:pPr>
            <a:r>
              <a:rPr lang="en-US" sz="4000" dirty="0"/>
              <a:t>Use of Components</a:t>
            </a:r>
          </a:p>
        </p:txBody>
      </p:sp>
      <p:graphicFrame>
        <p:nvGraphicFramePr>
          <p:cNvPr id="4" name="Table 4">
            <a:extLst>
              <a:ext uri="{FF2B5EF4-FFF2-40B4-BE49-F238E27FC236}">
                <a16:creationId xmlns:a16="http://schemas.microsoft.com/office/drawing/2014/main" id="{8E0FC6FF-6C6B-438B-B13A-35EFCAC3D1D6}"/>
              </a:ext>
            </a:extLst>
          </p:cNvPr>
          <p:cNvGraphicFramePr>
            <a:graphicFrameLocks noGrp="1"/>
          </p:cNvGraphicFramePr>
          <p:nvPr>
            <p:extLst>
              <p:ext uri="{D42A27DB-BD31-4B8C-83A1-F6EECF244321}">
                <p14:modId xmlns:p14="http://schemas.microsoft.com/office/powerpoint/2010/main" val="581120328"/>
              </p:ext>
            </p:extLst>
          </p:nvPr>
        </p:nvGraphicFramePr>
        <p:xfrm>
          <a:off x="1335314" y="1470480"/>
          <a:ext cx="8592458" cy="4654544"/>
        </p:xfrm>
        <a:graphic>
          <a:graphicData uri="http://schemas.openxmlformats.org/drawingml/2006/table">
            <a:tbl>
              <a:tblPr firstRow="1" bandRow="1">
                <a:tableStyleId>{35758FB7-9AC5-4552-8A53-C91805E547FA}</a:tableStyleId>
              </a:tblPr>
              <a:tblGrid>
                <a:gridCol w="986972">
                  <a:extLst>
                    <a:ext uri="{9D8B030D-6E8A-4147-A177-3AD203B41FA5}">
                      <a16:colId xmlns:a16="http://schemas.microsoft.com/office/drawing/2014/main" val="599018801"/>
                    </a:ext>
                  </a:extLst>
                </a:gridCol>
                <a:gridCol w="7605486">
                  <a:extLst>
                    <a:ext uri="{9D8B030D-6E8A-4147-A177-3AD203B41FA5}">
                      <a16:colId xmlns:a16="http://schemas.microsoft.com/office/drawing/2014/main" val="4064272722"/>
                    </a:ext>
                  </a:extLst>
                </a:gridCol>
              </a:tblGrid>
              <a:tr h="417864">
                <a:tc>
                  <a:txBody>
                    <a:bodyPr/>
                    <a:lstStyle/>
                    <a:p>
                      <a:pPr algn="ctr"/>
                      <a:r>
                        <a:rPr lang="en-US" b="1" dirty="0">
                          <a:solidFill>
                            <a:schemeClr val="bg1"/>
                          </a:solidFill>
                        </a:rPr>
                        <a:t>No</a:t>
                      </a:r>
                    </a:p>
                  </a:txBody>
                  <a:tcPr/>
                </a:tc>
                <a:tc>
                  <a:txBody>
                    <a:bodyPr/>
                    <a:lstStyle/>
                    <a:p>
                      <a:pPr algn="ctr"/>
                      <a:r>
                        <a:rPr lang="en-US" b="1" dirty="0">
                          <a:solidFill>
                            <a:schemeClr val="bg1"/>
                          </a:solidFill>
                        </a:rPr>
                        <a:t>Component List</a:t>
                      </a:r>
                    </a:p>
                  </a:txBody>
                  <a:tcPr/>
                </a:tc>
                <a:extLst>
                  <a:ext uri="{0D108BD9-81ED-4DB2-BD59-A6C34878D82A}">
                    <a16:rowId xmlns:a16="http://schemas.microsoft.com/office/drawing/2014/main" val="475313518"/>
                  </a:ext>
                </a:extLst>
              </a:tr>
              <a:tr h="423668">
                <a:tc>
                  <a:txBody>
                    <a:bodyPr/>
                    <a:lstStyle/>
                    <a:p>
                      <a:pPr algn="ctr"/>
                      <a:r>
                        <a:rPr lang="en-US" b="1" dirty="0">
                          <a:solidFill>
                            <a:schemeClr val="tx1"/>
                          </a:solidFill>
                        </a:rPr>
                        <a:t>1</a:t>
                      </a:r>
                    </a:p>
                  </a:txBody>
                  <a:tcPr/>
                </a:tc>
                <a:tc>
                  <a:txBody>
                    <a:bodyPr/>
                    <a:lstStyle/>
                    <a:p>
                      <a:pPr algn="ctr"/>
                      <a:r>
                        <a:rPr lang="en-US" b="1" dirty="0" err="1">
                          <a:solidFill>
                            <a:schemeClr val="tx1"/>
                          </a:solidFill>
                        </a:rPr>
                        <a:t>Rasberry</a:t>
                      </a:r>
                      <a:r>
                        <a:rPr lang="en-US" b="1" dirty="0">
                          <a:solidFill>
                            <a:schemeClr val="tx1"/>
                          </a:solidFill>
                        </a:rPr>
                        <a:t> Pi3 Model B+</a:t>
                      </a:r>
                    </a:p>
                  </a:txBody>
                  <a:tcPr/>
                </a:tc>
                <a:extLst>
                  <a:ext uri="{0D108BD9-81ED-4DB2-BD59-A6C34878D82A}">
                    <a16:rowId xmlns:a16="http://schemas.microsoft.com/office/drawing/2014/main" val="1311459977"/>
                  </a:ext>
                </a:extLst>
              </a:tr>
              <a:tr h="423668">
                <a:tc>
                  <a:txBody>
                    <a:bodyPr/>
                    <a:lstStyle/>
                    <a:p>
                      <a:pPr algn="ctr"/>
                      <a:r>
                        <a:rPr lang="en-US" b="1" dirty="0">
                          <a:solidFill>
                            <a:schemeClr val="tx1"/>
                          </a:solidFill>
                        </a:rPr>
                        <a:t>2</a:t>
                      </a:r>
                    </a:p>
                  </a:txBody>
                  <a:tcPr/>
                </a:tc>
                <a:tc>
                  <a:txBody>
                    <a:bodyPr/>
                    <a:lstStyle/>
                    <a:p>
                      <a:pPr algn="ctr"/>
                      <a:r>
                        <a:rPr lang="en-US" b="1" dirty="0">
                          <a:solidFill>
                            <a:schemeClr val="tx1"/>
                          </a:solidFill>
                        </a:rPr>
                        <a:t>Ultrasonic Sensor</a:t>
                      </a:r>
                    </a:p>
                  </a:txBody>
                  <a:tcPr/>
                </a:tc>
                <a:extLst>
                  <a:ext uri="{0D108BD9-81ED-4DB2-BD59-A6C34878D82A}">
                    <a16:rowId xmlns:a16="http://schemas.microsoft.com/office/drawing/2014/main" val="1801667146"/>
                  </a:ext>
                </a:extLst>
              </a:tr>
              <a:tr h="423668">
                <a:tc>
                  <a:txBody>
                    <a:bodyPr/>
                    <a:lstStyle/>
                    <a:p>
                      <a:pPr algn="ctr"/>
                      <a:r>
                        <a:rPr lang="en-US" b="1" dirty="0">
                          <a:solidFill>
                            <a:schemeClr val="tx1"/>
                          </a:solidFill>
                        </a:rPr>
                        <a:t>3</a:t>
                      </a:r>
                    </a:p>
                  </a:txBody>
                  <a:tcPr/>
                </a:tc>
                <a:tc>
                  <a:txBody>
                    <a:bodyPr/>
                    <a:lstStyle/>
                    <a:p>
                      <a:pPr algn="ctr"/>
                      <a:r>
                        <a:rPr lang="en-US" b="1" dirty="0">
                          <a:solidFill>
                            <a:schemeClr val="tx1"/>
                          </a:solidFill>
                        </a:rPr>
                        <a:t>Infrared Sensor</a:t>
                      </a:r>
                    </a:p>
                  </a:txBody>
                  <a:tcPr/>
                </a:tc>
                <a:extLst>
                  <a:ext uri="{0D108BD9-81ED-4DB2-BD59-A6C34878D82A}">
                    <a16:rowId xmlns:a16="http://schemas.microsoft.com/office/drawing/2014/main" val="3088114949"/>
                  </a:ext>
                </a:extLst>
              </a:tr>
              <a:tr h="423668">
                <a:tc>
                  <a:txBody>
                    <a:bodyPr/>
                    <a:lstStyle/>
                    <a:p>
                      <a:pPr algn="ctr"/>
                      <a:r>
                        <a:rPr lang="en-US" b="1" dirty="0">
                          <a:solidFill>
                            <a:schemeClr val="tx1"/>
                          </a:solidFill>
                        </a:rPr>
                        <a:t>4</a:t>
                      </a:r>
                    </a:p>
                  </a:txBody>
                  <a:tcPr/>
                </a:tc>
                <a:tc>
                  <a:txBody>
                    <a:bodyPr/>
                    <a:lstStyle/>
                    <a:p>
                      <a:pPr algn="ctr"/>
                      <a:r>
                        <a:rPr lang="en-US" b="1" dirty="0">
                          <a:solidFill>
                            <a:schemeClr val="tx1"/>
                          </a:solidFill>
                        </a:rPr>
                        <a:t>Gear DC Motor</a:t>
                      </a:r>
                    </a:p>
                  </a:txBody>
                  <a:tcPr/>
                </a:tc>
                <a:extLst>
                  <a:ext uri="{0D108BD9-81ED-4DB2-BD59-A6C34878D82A}">
                    <a16:rowId xmlns:a16="http://schemas.microsoft.com/office/drawing/2014/main" val="3572356707"/>
                  </a:ext>
                </a:extLst>
              </a:tr>
              <a:tr h="423668">
                <a:tc>
                  <a:txBody>
                    <a:bodyPr/>
                    <a:lstStyle/>
                    <a:p>
                      <a:pPr algn="ctr"/>
                      <a:r>
                        <a:rPr lang="en-US" b="1" dirty="0">
                          <a:solidFill>
                            <a:schemeClr val="tx1"/>
                          </a:solidFill>
                        </a:rPr>
                        <a:t>5</a:t>
                      </a:r>
                    </a:p>
                  </a:txBody>
                  <a:tcPr/>
                </a:tc>
                <a:tc>
                  <a:txBody>
                    <a:bodyPr/>
                    <a:lstStyle/>
                    <a:p>
                      <a:pPr algn="ctr"/>
                      <a:r>
                        <a:rPr lang="en-US" b="1" dirty="0">
                          <a:solidFill>
                            <a:schemeClr val="tx1"/>
                          </a:solidFill>
                        </a:rPr>
                        <a:t>L298N Motor Microcontroller</a:t>
                      </a:r>
                    </a:p>
                  </a:txBody>
                  <a:tcPr/>
                </a:tc>
                <a:extLst>
                  <a:ext uri="{0D108BD9-81ED-4DB2-BD59-A6C34878D82A}">
                    <a16:rowId xmlns:a16="http://schemas.microsoft.com/office/drawing/2014/main" val="2869807467"/>
                  </a:ext>
                </a:extLst>
              </a:tr>
              <a:tr h="423668">
                <a:tc>
                  <a:txBody>
                    <a:bodyPr/>
                    <a:lstStyle/>
                    <a:p>
                      <a:pPr algn="ctr"/>
                      <a:r>
                        <a:rPr lang="en-US" b="1" dirty="0">
                          <a:solidFill>
                            <a:schemeClr val="tx1"/>
                          </a:solidFill>
                        </a:rPr>
                        <a:t>6</a:t>
                      </a:r>
                    </a:p>
                  </a:txBody>
                  <a:tcPr/>
                </a:tc>
                <a:tc>
                  <a:txBody>
                    <a:bodyPr/>
                    <a:lstStyle/>
                    <a:p>
                      <a:pPr algn="ctr"/>
                      <a:r>
                        <a:rPr lang="en-US" b="1" dirty="0" err="1">
                          <a:solidFill>
                            <a:schemeClr val="tx1"/>
                          </a:solidFill>
                        </a:rPr>
                        <a:t>Lipo</a:t>
                      </a:r>
                      <a:r>
                        <a:rPr lang="en-US" b="1" dirty="0">
                          <a:solidFill>
                            <a:schemeClr val="tx1"/>
                          </a:solidFill>
                        </a:rPr>
                        <a:t> Battery</a:t>
                      </a:r>
                    </a:p>
                  </a:txBody>
                  <a:tcPr/>
                </a:tc>
                <a:extLst>
                  <a:ext uri="{0D108BD9-81ED-4DB2-BD59-A6C34878D82A}">
                    <a16:rowId xmlns:a16="http://schemas.microsoft.com/office/drawing/2014/main" val="2733860230"/>
                  </a:ext>
                </a:extLst>
              </a:tr>
              <a:tr h="423668">
                <a:tc>
                  <a:txBody>
                    <a:bodyPr/>
                    <a:lstStyle/>
                    <a:p>
                      <a:pPr algn="ctr"/>
                      <a:r>
                        <a:rPr lang="en-US" b="1" dirty="0">
                          <a:solidFill>
                            <a:schemeClr val="tx1"/>
                          </a:solidFill>
                        </a:rPr>
                        <a:t>7</a:t>
                      </a:r>
                    </a:p>
                  </a:txBody>
                  <a:tcPr/>
                </a:tc>
                <a:tc>
                  <a:txBody>
                    <a:bodyPr/>
                    <a:lstStyle/>
                    <a:p>
                      <a:pPr algn="ctr"/>
                      <a:r>
                        <a:rPr lang="en-US" b="1" dirty="0">
                          <a:solidFill>
                            <a:schemeClr val="tx1"/>
                          </a:solidFill>
                        </a:rPr>
                        <a:t>Car Chassis</a:t>
                      </a:r>
                    </a:p>
                  </a:txBody>
                  <a:tcPr/>
                </a:tc>
                <a:extLst>
                  <a:ext uri="{0D108BD9-81ED-4DB2-BD59-A6C34878D82A}">
                    <a16:rowId xmlns:a16="http://schemas.microsoft.com/office/drawing/2014/main" val="1974340356"/>
                  </a:ext>
                </a:extLst>
              </a:tr>
              <a:tr h="423668">
                <a:tc>
                  <a:txBody>
                    <a:bodyPr/>
                    <a:lstStyle/>
                    <a:p>
                      <a:pPr algn="ctr"/>
                      <a:r>
                        <a:rPr lang="en-US" b="1" dirty="0">
                          <a:solidFill>
                            <a:schemeClr val="tx1"/>
                          </a:solidFill>
                        </a:rPr>
                        <a:t>8</a:t>
                      </a:r>
                    </a:p>
                  </a:txBody>
                  <a:tcPr/>
                </a:tc>
                <a:tc>
                  <a:txBody>
                    <a:bodyPr/>
                    <a:lstStyle/>
                    <a:p>
                      <a:pPr algn="ctr"/>
                      <a:r>
                        <a:rPr lang="en-US" sz="1800" b="1" i="0" kern="1200" dirty="0" err="1">
                          <a:solidFill>
                            <a:schemeClr val="tx1"/>
                          </a:solidFill>
                          <a:effectLst/>
                          <a:latin typeface="+mn-lt"/>
                          <a:ea typeface="+mn-ea"/>
                          <a:cs typeface="+mn-cs"/>
                        </a:rPr>
                        <a:t>NodeMCU</a:t>
                      </a:r>
                      <a:endParaRPr lang="en-US" b="1" dirty="0">
                        <a:solidFill>
                          <a:schemeClr val="tx1"/>
                        </a:solidFill>
                      </a:endParaRPr>
                    </a:p>
                  </a:txBody>
                  <a:tcPr/>
                </a:tc>
                <a:extLst>
                  <a:ext uri="{0D108BD9-81ED-4DB2-BD59-A6C34878D82A}">
                    <a16:rowId xmlns:a16="http://schemas.microsoft.com/office/drawing/2014/main" val="1978747812"/>
                  </a:ext>
                </a:extLst>
              </a:tr>
              <a:tr h="423668">
                <a:tc>
                  <a:txBody>
                    <a:bodyPr/>
                    <a:lstStyle/>
                    <a:p>
                      <a:pPr algn="ctr"/>
                      <a:r>
                        <a:rPr lang="en-US" b="1" dirty="0">
                          <a:solidFill>
                            <a:schemeClr val="tx1"/>
                          </a:solidFill>
                        </a:rPr>
                        <a:t>9</a:t>
                      </a:r>
                    </a:p>
                  </a:txBody>
                  <a:tcPr/>
                </a:tc>
                <a:tc>
                  <a:txBody>
                    <a:bodyPr/>
                    <a:lstStyle/>
                    <a:p>
                      <a:pPr algn="ctr"/>
                      <a:r>
                        <a:rPr lang="en-US" b="1" dirty="0">
                          <a:solidFill>
                            <a:schemeClr val="tx1"/>
                          </a:solidFill>
                        </a:rPr>
                        <a:t>Jumper Wire</a:t>
                      </a:r>
                    </a:p>
                  </a:txBody>
                  <a:tcPr/>
                </a:tc>
                <a:extLst>
                  <a:ext uri="{0D108BD9-81ED-4DB2-BD59-A6C34878D82A}">
                    <a16:rowId xmlns:a16="http://schemas.microsoft.com/office/drawing/2014/main" val="1855625830"/>
                  </a:ext>
                </a:extLst>
              </a:tr>
              <a:tr h="423668">
                <a:tc>
                  <a:txBody>
                    <a:bodyPr/>
                    <a:lstStyle/>
                    <a:p>
                      <a:pPr algn="ctr"/>
                      <a:r>
                        <a:rPr lang="en-US" b="1" dirty="0">
                          <a:solidFill>
                            <a:schemeClr val="tx1"/>
                          </a:solidFill>
                        </a:rPr>
                        <a:t>10</a:t>
                      </a:r>
                    </a:p>
                  </a:txBody>
                  <a:tcPr/>
                </a:tc>
                <a:tc>
                  <a:txBody>
                    <a:bodyPr/>
                    <a:lstStyle/>
                    <a:p>
                      <a:pPr algn="ctr"/>
                      <a:r>
                        <a:rPr lang="en-US" b="1" dirty="0">
                          <a:solidFill>
                            <a:schemeClr val="tx1"/>
                          </a:solidFill>
                        </a:rPr>
                        <a:t>Wheels</a:t>
                      </a:r>
                    </a:p>
                  </a:txBody>
                  <a:tcPr/>
                </a:tc>
                <a:extLst>
                  <a:ext uri="{0D108BD9-81ED-4DB2-BD59-A6C34878D82A}">
                    <a16:rowId xmlns:a16="http://schemas.microsoft.com/office/drawing/2014/main" val="3793700535"/>
                  </a:ext>
                </a:extLst>
              </a:tr>
            </a:tbl>
          </a:graphicData>
        </a:graphic>
      </p:graphicFrame>
      <p:pic>
        <p:nvPicPr>
          <p:cNvPr id="5" name="Picture 2" descr="Assumption University (Thailand) - Wikipedia">
            <a:extLst>
              <a:ext uri="{FF2B5EF4-FFF2-40B4-BE49-F238E27FC236}">
                <a16:creationId xmlns:a16="http://schemas.microsoft.com/office/drawing/2014/main" id="{F8FEC9A1-9115-49B7-BB4D-23CA823663C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98548" y="-714"/>
            <a:ext cx="1437764" cy="1456080"/>
          </a:xfrm>
          <a:prstGeom prst="rect">
            <a:avLst/>
          </a:pr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13E049B0-0700-460A-95F7-5980E1326972}"/>
              </a:ext>
            </a:extLst>
          </p:cNvPr>
          <p:cNvSpPr>
            <a:spLocks noGrp="1"/>
          </p:cNvSpPr>
          <p:nvPr>
            <p:ph type="sldNum" sz="quarter" idx="12"/>
          </p:nvPr>
        </p:nvSpPr>
        <p:spPr/>
        <p:txBody>
          <a:bodyPr/>
          <a:lstStyle/>
          <a:p>
            <a:pPr algn="l"/>
            <a:fld id="{FAEF9944-A4F6-4C59-AEBD-678D6480B8EA}" type="slidenum">
              <a:rPr lang="en-US" smtClean="0"/>
              <a:pPr algn="l"/>
              <a:t>10</a:t>
            </a:fld>
            <a:endParaRPr lang="en-US" dirty="0"/>
          </a:p>
        </p:txBody>
      </p:sp>
    </p:spTree>
    <p:extLst>
      <p:ext uri="{BB962C8B-B14F-4D97-AF65-F5344CB8AC3E}">
        <p14:creationId xmlns:p14="http://schemas.microsoft.com/office/powerpoint/2010/main" val="3035990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601F362A-2729-427F-AF9E-9AE6E17F56E4}"/>
              </a:ext>
            </a:extLst>
          </p:cNvPr>
          <p:cNvGrpSpPr/>
          <p:nvPr/>
        </p:nvGrpSpPr>
        <p:grpSpPr>
          <a:xfrm>
            <a:off x="1336465" y="1093410"/>
            <a:ext cx="9519069" cy="5571066"/>
            <a:chOff x="0" y="0"/>
            <a:chExt cx="4930775" cy="2995531"/>
          </a:xfrm>
        </p:grpSpPr>
        <p:pic>
          <p:nvPicPr>
            <p:cNvPr id="3" name="Picture 2" descr="A picture containing timeline&#10;&#10;Description automatically generated">
              <a:extLst>
                <a:ext uri="{FF2B5EF4-FFF2-40B4-BE49-F238E27FC236}">
                  <a16:creationId xmlns:a16="http://schemas.microsoft.com/office/drawing/2014/main" id="{83AF54E1-33EC-481E-9BAB-B3BF33F2F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930775" cy="2762250"/>
            </a:xfrm>
            <a:prstGeom prst="rect">
              <a:avLst/>
            </a:prstGeom>
          </p:spPr>
        </p:pic>
        <p:sp>
          <p:nvSpPr>
            <p:cNvPr id="4" name="Text Box 20">
              <a:extLst>
                <a:ext uri="{FF2B5EF4-FFF2-40B4-BE49-F238E27FC236}">
                  <a16:creationId xmlns:a16="http://schemas.microsoft.com/office/drawing/2014/main" id="{4377F6BC-0D8F-470E-A47C-5E46E31EEB0C}"/>
                </a:ext>
              </a:extLst>
            </p:cNvPr>
            <p:cNvSpPr txBox="1"/>
            <p:nvPr/>
          </p:nvSpPr>
          <p:spPr>
            <a:xfrm>
              <a:off x="0" y="2819400"/>
              <a:ext cx="4930775" cy="176131"/>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rmAutofit/>
            </a:bodyPr>
            <a:lstStyle/>
            <a:p>
              <a:pPr marL="0" marR="0" algn="ctr">
                <a:lnSpc>
                  <a:spcPct val="90000"/>
                </a:lnSpc>
                <a:spcBef>
                  <a:spcPts val="0"/>
                </a:spcBef>
                <a:spcAft>
                  <a:spcPts val="1000"/>
                </a:spcAft>
              </a:pPr>
              <a:r>
                <a:rPr lang="en-US" sz="2000" b="1" i="1">
                  <a:solidFill>
                    <a:srgbClr val="44546A"/>
                  </a:solidFill>
                  <a:effectLst/>
                  <a:latin typeface="Times New Roman" panose="02020603050405020304" pitchFamily="18" charset="0"/>
                  <a:ea typeface="Calibri" panose="020F0502020204030204" pitchFamily="34" charset="0"/>
                  <a:cs typeface="Myanmar Text" panose="020B0502040204020203" pitchFamily="34" charset="0"/>
                </a:rPr>
                <a:t> Overview System Diagram of Bot</a:t>
              </a:r>
            </a:p>
          </p:txBody>
        </p:sp>
      </p:grpSp>
      <p:sp>
        <p:nvSpPr>
          <p:cNvPr id="7" name="Title 1">
            <a:extLst>
              <a:ext uri="{FF2B5EF4-FFF2-40B4-BE49-F238E27FC236}">
                <a16:creationId xmlns:a16="http://schemas.microsoft.com/office/drawing/2014/main" id="{9F541B25-3B1C-4F23-8882-8C395783A292}"/>
              </a:ext>
            </a:extLst>
          </p:cNvPr>
          <p:cNvSpPr txBox="1">
            <a:spLocks/>
          </p:cNvSpPr>
          <p:nvPr/>
        </p:nvSpPr>
        <p:spPr>
          <a:xfrm>
            <a:off x="-324319" y="-281166"/>
            <a:ext cx="5962920" cy="1268289"/>
          </a:xfrm>
          <a:prstGeom prst="rect">
            <a:avLst/>
          </a:prstGeom>
        </p:spPr>
        <p:txBody>
          <a:bodyPr vert="horz" lIns="109728" tIns="109728" rIns="109728" bIns="91440" rtlCol="0" anchor="b">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pPr algn="ctr">
              <a:lnSpc>
                <a:spcPct val="120000"/>
              </a:lnSpc>
            </a:pPr>
            <a:r>
              <a:rPr lang="en-US" sz="4000" dirty="0"/>
              <a:t>System Diagram</a:t>
            </a:r>
          </a:p>
        </p:txBody>
      </p:sp>
      <p:pic>
        <p:nvPicPr>
          <p:cNvPr id="8" name="Picture 2" descr="Assumption University (Thailand) - Wikipedia">
            <a:extLst>
              <a:ext uri="{FF2B5EF4-FFF2-40B4-BE49-F238E27FC236}">
                <a16:creationId xmlns:a16="http://schemas.microsoft.com/office/drawing/2014/main" id="{1F7B0795-01FA-4114-989A-1493E82117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1741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D03DE3-A944-4894-A13C-71E82E90BE42}"/>
              </a:ext>
            </a:extLst>
          </p:cNvPr>
          <p:cNvPicPr/>
          <p:nvPr/>
        </p:nvPicPr>
        <p:blipFill>
          <a:blip r:embed="rId2"/>
          <a:stretch>
            <a:fillRect/>
          </a:stretch>
        </p:blipFill>
        <p:spPr>
          <a:xfrm>
            <a:off x="815294" y="9525"/>
            <a:ext cx="10561412" cy="6858000"/>
          </a:xfrm>
          <a:prstGeom prst="rect">
            <a:avLst/>
          </a:prstGeom>
        </p:spPr>
      </p:pic>
      <p:sp>
        <p:nvSpPr>
          <p:cNvPr id="4" name="Rectangle 3">
            <a:extLst>
              <a:ext uri="{FF2B5EF4-FFF2-40B4-BE49-F238E27FC236}">
                <a16:creationId xmlns:a16="http://schemas.microsoft.com/office/drawing/2014/main" id="{D5A128FF-66A7-4D31-B86F-5134E3356BC1}"/>
              </a:ext>
            </a:extLst>
          </p:cNvPr>
          <p:cNvSpPr/>
          <p:nvPr/>
        </p:nvSpPr>
        <p:spPr>
          <a:xfrm>
            <a:off x="6410325" y="1157288"/>
            <a:ext cx="928688" cy="1428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ysClr val="windowText" lastClr="000000"/>
              </a:solidFill>
            </a:endParaRPr>
          </a:p>
        </p:txBody>
      </p:sp>
      <p:sp>
        <p:nvSpPr>
          <p:cNvPr id="5" name="Rectangle 4">
            <a:extLst>
              <a:ext uri="{FF2B5EF4-FFF2-40B4-BE49-F238E27FC236}">
                <a16:creationId xmlns:a16="http://schemas.microsoft.com/office/drawing/2014/main" id="{E3D9FB47-2F42-4A98-807E-49944A7F6C92}"/>
              </a:ext>
            </a:extLst>
          </p:cNvPr>
          <p:cNvSpPr/>
          <p:nvPr/>
        </p:nvSpPr>
        <p:spPr>
          <a:xfrm>
            <a:off x="6819901" y="1266825"/>
            <a:ext cx="483394" cy="1976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51FCFA25-7C93-4290-8DE2-B709FAD198D4}"/>
              </a:ext>
            </a:extLst>
          </p:cNvPr>
          <p:cNvSpPr/>
          <p:nvPr/>
        </p:nvSpPr>
        <p:spPr>
          <a:xfrm>
            <a:off x="6362701" y="1341888"/>
            <a:ext cx="414339" cy="1428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6CCE6116-A514-4BAE-B32D-1E755DC9BAF2}"/>
              </a:ext>
            </a:extLst>
          </p:cNvPr>
          <p:cNvSpPr txBox="1">
            <a:spLocks/>
          </p:cNvSpPr>
          <p:nvPr/>
        </p:nvSpPr>
        <p:spPr>
          <a:xfrm>
            <a:off x="0" y="-266701"/>
            <a:ext cx="3686175" cy="676276"/>
          </a:xfrm>
          <a:prstGeom prst="rect">
            <a:avLst/>
          </a:prstGeom>
        </p:spPr>
        <p:txBody>
          <a:bodyPr vert="horz" lIns="109728" tIns="109728" rIns="109728" bIns="91440" rtlCol="0" anchor="b">
            <a:normAutofit fontScale="40000" lnSpcReduction="20000"/>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pPr>
              <a:lnSpc>
                <a:spcPct val="120000"/>
              </a:lnSpc>
            </a:pPr>
            <a:r>
              <a:rPr lang="en-US" sz="4000" dirty="0"/>
              <a:t>System schematic diagram</a:t>
            </a:r>
          </a:p>
        </p:txBody>
      </p:sp>
      <p:pic>
        <p:nvPicPr>
          <p:cNvPr id="52" name="Picture 2" descr="Assumption University (Thailand) - Wikipedia">
            <a:extLst>
              <a:ext uri="{FF2B5EF4-FFF2-40B4-BE49-F238E27FC236}">
                <a16:creationId xmlns:a16="http://schemas.microsoft.com/office/drawing/2014/main" id="{8B27669D-B373-4C2A-A27F-81921E6022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392395"/>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56124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cxnSp>
        <p:nvCxnSpPr>
          <p:cNvPr id="27" name="Straight Connector 9">
            <a:extLst>
              <a:ext uri="{FF2B5EF4-FFF2-40B4-BE49-F238E27FC236}">
                <a16:creationId xmlns:a16="http://schemas.microsoft.com/office/drawing/2014/main" id="{430127AE-B29E-4FDF-99D2-A2F1E7003F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8" name="Rectangle 11">
            <a:extLst>
              <a:ext uri="{FF2B5EF4-FFF2-40B4-BE49-F238E27FC236}">
                <a16:creationId xmlns:a16="http://schemas.microsoft.com/office/drawing/2014/main" id="{AC14302F-E955-47D0-A56B-D1D1A6953B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73" y="-9274"/>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29" name="Group 13">
            <a:extLst>
              <a:ext uri="{FF2B5EF4-FFF2-40B4-BE49-F238E27FC236}">
                <a16:creationId xmlns:a16="http://schemas.microsoft.com/office/drawing/2014/main" id="{DC310F6C-D8CB-4984-9F9B-BA18C171928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2079" y="1033741"/>
            <a:ext cx="4908132" cy="4613915"/>
            <a:chOff x="659679" y="950330"/>
            <a:chExt cx="4908132" cy="4613915"/>
          </a:xfrm>
        </p:grpSpPr>
        <p:sp>
          <p:nvSpPr>
            <p:cNvPr id="15" name="Freeform: Shape 14">
              <a:extLst>
                <a:ext uri="{FF2B5EF4-FFF2-40B4-BE49-F238E27FC236}">
                  <a16:creationId xmlns:a16="http://schemas.microsoft.com/office/drawing/2014/main" id="{6750E550-BE93-4743-8659-1531F86CB6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16216" y="1107426"/>
              <a:ext cx="4619072" cy="434218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Shape 15">
              <a:extLst>
                <a:ext uri="{FF2B5EF4-FFF2-40B4-BE49-F238E27FC236}">
                  <a16:creationId xmlns:a16="http://schemas.microsoft.com/office/drawing/2014/main" id="{BE626DC7-F0FE-49A7-AA4C-A8DB1F7EBA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864593" y="1253260"/>
              <a:ext cx="4488025" cy="4074679"/>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1EBB781F-78E5-4C66-811C-9FF8B5D501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59679" y="950330"/>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5" name="Title 1">
            <a:extLst>
              <a:ext uri="{FF2B5EF4-FFF2-40B4-BE49-F238E27FC236}">
                <a16:creationId xmlns:a16="http://schemas.microsoft.com/office/drawing/2014/main" id="{0E4CBDBE-767E-4FE2-9C1A-F390FB75976D}"/>
              </a:ext>
            </a:extLst>
          </p:cNvPr>
          <p:cNvSpPr txBox="1">
            <a:spLocks/>
          </p:cNvSpPr>
          <p:nvPr/>
        </p:nvSpPr>
        <p:spPr>
          <a:xfrm>
            <a:off x="1829849" y="1899904"/>
            <a:ext cx="3312116" cy="2934031"/>
          </a:xfrm>
          <a:prstGeom prst="rect">
            <a:avLst/>
          </a:prstGeom>
        </p:spPr>
        <p:txBody>
          <a:bodyPr vert="horz" lIns="109728" tIns="109728" rIns="109728" bIns="91440" rtlCol="0" anchor="ctr">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pPr>
              <a:spcAft>
                <a:spcPts val="600"/>
              </a:spcAft>
            </a:pPr>
            <a:r>
              <a:rPr lang="en-US"/>
              <a:t>Ultrasonic Flowchart</a:t>
            </a:r>
          </a:p>
        </p:txBody>
      </p:sp>
      <p:grpSp>
        <p:nvGrpSpPr>
          <p:cNvPr id="2" name="Group 1">
            <a:extLst>
              <a:ext uri="{FF2B5EF4-FFF2-40B4-BE49-F238E27FC236}">
                <a16:creationId xmlns:a16="http://schemas.microsoft.com/office/drawing/2014/main" id="{F9B709D9-B1FF-4B57-ACE2-199B33162F5D}"/>
              </a:ext>
            </a:extLst>
          </p:cNvPr>
          <p:cNvGrpSpPr/>
          <p:nvPr/>
        </p:nvGrpSpPr>
        <p:grpSpPr>
          <a:xfrm>
            <a:off x="6002329" y="97065"/>
            <a:ext cx="5545305" cy="6732611"/>
            <a:chOff x="0" y="0"/>
            <a:chExt cx="5105400" cy="6375400"/>
          </a:xfrm>
        </p:grpSpPr>
        <p:pic>
          <p:nvPicPr>
            <p:cNvPr id="3" name="Picture 2" descr="Diagram&#10;&#10;Description automatically generated">
              <a:extLst>
                <a:ext uri="{FF2B5EF4-FFF2-40B4-BE49-F238E27FC236}">
                  <a16:creationId xmlns:a16="http://schemas.microsoft.com/office/drawing/2014/main" id="{F241E337-1EE0-4664-8C53-51F1B38224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105400" cy="6016625"/>
            </a:xfrm>
            <a:prstGeom prst="rect">
              <a:avLst/>
            </a:prstGeom>
          </p:spPr>
        </p:pic>
        <p:sp>
          <p:nvSpPr>
            <p:cNvPr id="4" name="Text Box 82">
              <a:extLst>
                <a:ext uri="{FF2B5EF4-FFF2-40B4-BE49-F238E27FC236}">
                  <a16:creationId xmlns:a16="http://schemas.microsoft.com/office/drawing/2014/main" id="{B1DB32ED-C097-4E2F-9895-092178482E3F}"/>
                </a:ext>
              </a:extLst>
            </p:cNvPr>
            <p:cNvSpPr txBox="1"/>
            <p:nvPr/>
          </p:nvSpPr>
          <p:spPr>
            <a:xfrm>
              <a:off x="0" y="6073140"/>
              <a:ext cx="5105400" cy="302260"/>
            </a:xfrm>
            <a:prstGeom prst="rect">
              <a:avLst/>
            </a:prstGeom>
            <a:solidFill>
              <a:prstClr val="white"/>
            </a:solidFill>
            <a:ln>
              <a:noFill/>
            </a:ln>
          </p:spPr>
          <p:txBody>
            <a:bodyPr rot="0" spcFirstLastPara="0" vert="horz" wrap="square" lIns="0" tIns="0" rIns="0" bIns="0" numCol="1" spcCol="0" rtlCol="0" fromWordArt="0" anchor="t" anchorCtr="0" forceAA="0" compatLnSpc="1">
              <a:prstTxWarp prst="textNoShape">
                <a:avLst/>
              </a:prstTxWarp>
              <a:normAutofit/>
            </a:bodyPr>
            <a:lstStyle/>
            <a:p>
              <a:pPr marL="0" marR="0" algn="ctr">
                <a:lnSpc>
                  <a:spcPct val="90000"/>
                </a:lnSpc>
                <a:spcBef>
                  <a:spcPts val="0"/>
                </a:spcBef>
                <a:spcAft>
                  <a:spcPts val="1000"/>
                </a:spcAft>
              </a:pPr>
              <a:r>
                <a:rPr lang="en-US" sz="1600" i="1">
                  <a:solidFill>
                    <a:srgbClr val="44546A"/>
                  </a:solidFill>
                  <a:effectLst/>
                  <a:latin typeface="Times New Roman" panose="02020603050405020304" pitchFamily="18" charset="0"/>
                  <a:ea typeface="Calibri" panose="020F0502020204030204" pitchFamily="34" charset="0"/>
                  <a:cs typeface="Myanmar Text" panose="020B0502040204020203" pitchFamily="34" charset="0"/>
                </a:rPr>
                <a:t>Ultrasonic sensor Flowchart</a:t>
              </a:r>
            </a:p>
          </p:txBody>
        </p:sp>
      </p:grpSp>
      <p:pic>
        <p:nvPicPr>
          <p:cNvPr id="26" name="Picture 2" descr="Assumption University (Thailand) - Wikipedia">
            <a:extLst>
              <a:ext uri="{FF2B5EF4-FFF2-40B4-BE49-F238E27FC236}">
                <a16:creationId xmlns:a16="http://schemas.microsoft.com/office/drawing/2014/main" id="{7AE6028A-B7D2-4F1D-9EA1-2B534BC384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64" y="-56708"/>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8312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3" name="Freeform: Shape 22">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5" name="Rectangle 24">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7" name="Freeform: Shape 26">
            <a:extLst>
              <a:ext uri="{FF2B5EF4-FFF2-40B4-BE49-F238E27FC236}">
                <a16:creationId xmlns:a16="http://schemas.microsoft.com/office/drawing/2014/main" id="{8CC700D5-9809-43F4-89D5-7DBBCB0DCC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902296" y="1287887"/>
            <a:ext cx="4523890" cy="418719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Shape 28">
            <a:extLst>
              <a:ext uri="{FF2B5EF4-FFF2-40B4-BE49-F238E27FC236}">
                <a16:creationId xmlns:a16="http://schemas.microsoft.com/office/drawing/2014/main" id="{C7163242-6303-46DC-BAC1-2A204F061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051182" y="1382922"/>
            <a:ext cx="4174735" cy="394195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Freeform: Shape 30">
            <a:extLst>
              <a:ext uri="{FF2B5EF4-FFF2-40B4-BE49-F238E27FC236}">
                <a16:creationId xmlns:a16="http://schemas.microsoft.com/office/drawing/2014/main" id="{805C4C40-D70E-4C4F-B228-98A0A6132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300000" flipH="1">
            <a:off x="6733248" y="1097468"/>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Title 1">
            <a:extLst>
              <a:ext uri="{FF2B5EF4-FFF2-40B4-BE49-F238E27FC236}">
                <a16:creationId xmlns:a16="http://schemas.microsoft.com/office/drawing/2014/main" id="{860A2356-7157-492E-B5DE-4F2195A73276}"/>
              </a:ext>
            </a:extLst>
          </p:cNvPr>
          <p:cNvSpPr txBox="1">
            <a:spLocks/>
          </p:cNvSpPr>
          <p:nvPr/>
        </p:nvSpPr>
        <p:spPr>
          <a:xfrm>
            <a:off x="7430501" y="1847596"/>
            <a:ext cx="3459760" cy="2186393"/>
          </a:xfrm>
          <a:prstGeom prst="rect">
            <a:avLst/>
          </a:prstGeom>
        </p:spPr>
        <p:txBody>
          <a:bodyPr vert="horz" lIns="109728" tIns="109728" rIns="109728" bIns="91440" rtlCol="0" anchor="b">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pPr algn="ctr">
              <a:lnSpc>
                <a:spcPct val="120000"/>
              </a:lnSpc>
              <a:spcAft>
                <a:spcPts val="600"/>
              </a:spcAft>
            </a:pPr>
            <a:r>
              <a:rPr lang="en-US" sz="3600" dirty="0"/>
              <a:t>IR sensor Flowchart</a:t>
            </a:r>
          </a:p>
        </p:txBody>
      </p:sp>
      <p:pic>
        <p:nvPicPr>
          <p:cNvPr id="4" name="Picture 3">
            <a:extLst>
              <a:ext uri="{FF2B5EF4-FFF2-40B4-BE49-F238E27FC236}">
                <a16:creationId xmlns:a16="http://schemas.microsoft.com/office/drawing/2014/main" id="{DCAAB707-9E76-45A4-8369-E197FFA0A7AA}"/>
              </a:ext>
            </a:extLst>
          </p:cNvPr>
          <p:cNvPicPr>
            <a:picLocks noChangeAspect="1"/>
          </p:cNvPicPr>
          <p:nvPr/>
        </p:nvPicPr>
        <p:blipFill>
          <a:blip r:embed="rId2"/>
          <a:stretch>
            <a:fillRect/>
          </a:stretch>
        </p:blipFill>
        <p:spPr>
          <a:xfrm>
            <a:off x="1155402" y="157651"/>
            <a:ext cx="4495078" cy="6491089"/>
          </a:xfrm>
          <a:prstGeom prst="rect">
            <a:avLst/>
          </a:prstGeom>
        </p:spPr>
      </p:pic>
      <p:pic>
        <p:nvPicPr>
          <p:cNvPr id="16" name="Picture 2" descr="Assumption University (Thailand) - Wikipedia">
            <a:extLst>
              <a:ext uri="{FF2B5EF4-FFF2-40B4-BE49-F238E27FC236}">
                <a16:creationId xmlns:a16="http://schemas.microsoft.com/office/drawing/2014/main" id="{860F4382-3104-4091-898B-EE96628CA1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17194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62D1BA9-4057-4207-831E-2CD52C253003}"/>
              </a:ext>
            </a:extLst>
          </p:cNvPr>
          <p:cNvPicPr/>
          <p:nvPr/>
        </p:nvPicPr>
        <p:blipFill>
          <a:blip r:embed="rId2"/>
          <a:stretch>
            <a:fillRect/>
          </a:stretch>
        </p:blipFill>
        <p:spPr>
          <a:xfrm>
            <a:off x="3323032" y="1719047"/>
            <a:ext cx="2560320" cy="3413760"/>
          </a:xfrm>
          <a:prstGeom prst="rect">
            <a:avLst/>
          </a:prstGeom>
        </p:spPr>
      </p:pic>
      <p:cxnSp>
        <p:nvCxnSpPr>
          <p:cNvPr id="17" name="Straight Connector 10">
            <a:extLst>
              <a:ext uri="{FF2B5EF4-FFF2-40B4-BE49-F238E27FC236}">
                <a16:creationId xmlns:a16="http://schemas.microsoft.com/office/drawing/2014/main" id="{50DA1EB8-87CF-4588-A1FD-4756F9A28F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210079"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2A269EF3-07A4-4254-B4F8-EDF95932B35F}"/>
              </a:ext>
            </a:extLst>
          </p:cNvPr>
          <p:cNvPicPr/>
          <p:nvPr/>
        </p:nvPicPr>
        <p:blipFill>
          <a:blip r:embed="rId3"/>
          <a:stretch>
            <a:fillRect/>
          </a:stretch>
        </p:blipFill>
        <p:spPr>
          <a:xfrm>
            <a:off x="9225543" y="1719047"/>
            <a:ext cx="2560320" cy="3413760"/>
          </a:xfrm>
          <a:prstGeom prst="rect">
            <a:avLst/>
          </a:prstGeom>
        </p:spPr>
      </p:pic>
      <p:cxnSp>
        <p:nvCxnSpPr>
          <p:cNvPr id="18" name="Straight Connector 12">
            <a:extLst>
              <a:ext uri="{FF2B5EF4-FFF2-40B4-BE49-F238E27FC236}">
                <a16:creationId xmlns:a16="http://schemas.microsoft.com/office/drawing/2014/main" id="{D7A4E378-EA57-47B9-B1EB-58B998F6CF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2595"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8206EA9B-851C-45F7-8AAE-030A0F6EF548}"/>
              </a:ext>
            </a:extLst>
          </p:cNvPr>
          <p:cNvPicPr/>
          <p:nvPr/>
        </p:nvPicPr>
        <p:blipFill>
          <a:blip r:embed="rId4"/>
          <a:stretch>
            <a:fillRect/>
          </a:stretch>
        </p:blipFill>
        <p:spPr>
          <a:xfrm>
            <a:off x="493790" y="1719047"/>
            <a:ext cx="2560320" cy="3413760"/>
          </a:xfrm>
          <a:prstGeom prst="rect">
            <a:avLst/>
          </a:prstGeom>
        </p:spPr>
      </p:pic>
      <p:cxnSp>
        <p:nvCxnSpPr>
          <p:cNvPr id="19" name="Straight Connector 14">
            <a:extLst>
              <a:ext uri="{FF2B5EF4-FFF2-40B4-BE49-F238E27FC236}">
                <a16:creationId xmlns:a16="http://schemas.microsoft.com/office/drawing/2014/main" id="{D2B31ED6-76F0-425A-9A41-C947AEF9C14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9566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73F25BDB-1A62-4E2A-9F92-F9FA43ABB908}"/>
              </a:ext>
            </a:extLst>
          </p:cNvPr>
          <p:cNvPicPr/>
          <p:nvPr/>
        </p:nvPicPr>
        <p:blipFill>
          <a:blip r:embed="rId5"/>
          <a:stretch>
            <a:fillRect/>
          </a:stretch>
        </p:blipFill>
        <p:spPr>
          <a:xfrm>
            <a:off x="6261839" y="1719047"/>
            <a:ext cx="2560320" cy="3413760"/>
          </a:xfrm>
          <a:prstGeom prst="rect">
            <a:avLst/>
          </a:prstGeom>
        </p:spPr>
      </p:pic>
      <p:sp>
        <p:nvSpPr>
          <p:cNvPr id="7" name="TextBox 6">
            <a:extLst>
              <a:ext uri="{FF2B5EF4-FFF2-40B4-BE49-F238E27FC236}">
                <a16:creationId xmlns:a16="http://schemas.microsoft.com/office/drawing/2014/main" id="{2B892E73-FCAC-4B54-A7E7-C72E677AA95E}"/>
              </a:ext>
            </a:extLst>
          </p:cNvPr>
          <p:cNvSpPr txBox="1"/>
          <p:nvPr/>
        </p:nvSpPr>
        <p:spPr>
          <a:xfrm>
            <a:off x="9705975" y="5419725"/>
            <a:ext cx="1686424" cy="369332"/>
          </a:xfrm>
          <a:prstGeom prst="rect">
            <a:avLst/>
          </a:prstGeom>
          <a:noFill/>
        </p:spPr>
        <p:txBody>
          <a:bodyPr wrap="none" rtlCol="0">
            <a:spAutoFit/>
          </a:bodyPr>
          <a:lstStyle/>
          <a:p>
            <a:r>
              <a:rPr lang="en-US" dirty="0"/>
              <a:t>Stop At Table</a:t>
            </a:r>
          </a:p>
        </p:txBody>
      </p:sp>
      <p:sp>
        <p:nvSpPr>
          <p:cNvPr id="14" name="TextBox 13">
            <a:extLst>
              <a:ext uri="{FF2B5EF4-FFF2-40B4-BE49-F238E27FC236}">
                <a16:creationId xmlns:a16="http://schemas.microsoft.com/office/drawing/2014/main" id="{2330F050-F863-4FE5-A938-465F56A2C7CF}"/>
              </a:ext>
            </a:extLst>
          </p:cNvPr>
          <p:cNvSpPr txBox="1"/>
          <p:nvPr/>
        </p:nvSpPr>
        <p:spPr>
          <a:xfrm>
            <a:off x="3886200" y="5419725"/>
            <a:ext cx="1657350" cy="369332"/>
          </a:xfrm>
          <a:prstGeom prst="rect">
            <a:avLst/>
          </a:prstGeom>
          <a:noFill/>
        </p:spPr>
        <p:txBody>
          <a:bodyPr wrap="square" rtlCol="0">
            <a:spAutoFit/>
          </a:bodyPr>
          <a:lstStyle/>
          <a:p>
            <a:r>
              <a:rPr lang="en-US" dirty="0"/>
              <a:t>Turn Right</a:t>
            </a:r>
          </a:p>
        </p:txBody>
      </p:sp>
      <p:sp>
        <p:nvSpPr>
          <p:cNvPr id="16" name="TextBox 15">
            <a:extLst>
              <a:ext uri="{FF2B5EF4-FFF2-40B4-BE49-F238E27FC236}">
                <a16:creationId xmlns:a16="http://schemas.microsoft.com/office/drawing/2014/main" id="{6BDCC8E0-53F7-4B5C-852B-5999C0EBF5DA}"/>
              </a:ext>
            </a:extLst>
          </p:cNvPr>
          <p:cNvSpPr txBox="1"/>
          <p:nvPr/>
        </p:nvSpPr>
        <p:spPr>
          <a:xfrm>
            <a:off x="6819900" y="5419725"/>
            <a:ext cx="1491499" cy="369332"/>
          </a:xfrm>
          <a:prstGeom prst="rect">
            <a:avLst/>
          </a:prstGeom>
          <a:noFill/>
        </p:spPr>
        <p:txBody>
          <a:bodyPr wrap="none" rtlCol="0">
            <a:spAutoFit/>
          </a:bodyPr>
          <a:lstStyle/>
          <a:p>
            <a:r>
              <a:rPr lang="en-US" dirty="0"/>
              <a:t>Go Forward</a:t>
            </a:r>
          </a:p>
        </p:txBody>
      </p:sp>
      <p:sp>
        <p:nvSpPr>
          <p:cNvPr id="20" name="TextBox 19">
            <a:extLst>
              <a:ext uri="{FF2B5EF4-FFF2-40B4-BE49-F238E27FC236}">
                <a16:creationId xmlns:a16="http://schemas.microsoft.com/office/drawing/2014/main" id="{F860D2A8-0500-4DC0-9104-F5A93E47354E}"/>
              </a:ext>
            </a:extLst>
          </p:cNvPr>
          <p:cNvSpPr txBox="1"/>
          <p:nvPr/>
        </p:nvSpPr>
        <p:spPr>
          <a:xfrm>
            <a:off x="1073566" y="5419725"/>
            <a:ext cx="1198983" cy="369332"/>
          </a:xfrm>
          <a:prstGeom prst="rect">
            <a:avLst/>
          </a:prstGeom>
          <a:noFill/>
        </p:spPr>
        <p:txBody>
          <a:bodyPr wrap="none" rtlCol="0">
            <a:spAutoFit/>
          </a:bodyPr>
          <a:lstStyle/>
          <a:p>
            <a:r>
              <a:rPr lang="en-US" dirty="0"/>
              <a:t>Turn Left</a:t>
            </a:r>
          </a:p>
        </p:txBody>
      </p:sp>
    </p:spTree>
    <p:extLst>
      <p:ext uri="{BB962C8B-B14F-4D97-AF65-F5344CB8AC3E}">
        <p14:creationId xmlns:p14="http://schemas.microsoft.com/office/powerpoint/2010/main" val="42075555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6CE4C-E5C2-4745-8B21-F7E05F79342C}"/>
              </a:ext>
            </a:extLst>
          </p:cNvPr>
          <p:cNvSpPr>
            <a:spLocks noGrp="1"/>
          </p:cNvSpPr>
          <p:nvPr>
            <p:ph type="title"/>
          </p:nvPr>
        </p:nvSpPr>
        <p:spPr>
          <a:xfrm>
            <a:off x="797913" y="306473"/>
            <a:ext cx="9803826" cy="846466"/>
          </a:xfrm>
        </p:spPr>
        <p:txBody>
          <a:bodyPr/>
          <a:lstStyle/>
          <a:p>
            <a:r>
              <a:rPr lang="en-US" dirty="0"/>
              <a:t>Issues and Problems</a:t>
            </a:r>
          </a:p>
        </p:txBody>
      </p:sp>
      <p:sp>
        <p:nvSpPr>
          <p:cNvPr id="3" name="Text Placeholder 2">
            <a:extLst>
              <a:ext uri="{FF2B5EF4-FFF2-40B4-BE49-F238E27FC236}">
                <a16:creationId xmlns:a16="http://schemas.microsoft.com/office/drawing/2014/main" id="{21213014-1AB7-4729-8E6A-ABEE8B7CA0D1}"/>
              </a:ext>
            </a:extLst>
          </p:cNvPr>
          <p:cNvSpPr>
            <a:spLocks noGrp="1"/>
          </p:cNvSpPr>
          <p:nvPr>
            <p:ph type="body" idx="1"/>
          </p:nvPr>
        </p:nvSpPr>
        <p:spPr>
          <a:xfrm>
            <a:off x="697551" y="1736690"/>
            <a:ext cx="10609077" cy="4678623"/>
          </a:xfrm>
        </p:spPr>
        <p:txBody>
          <a:bodyPr>
            <a:normAutofit/>
          </a:bodyPr>
          <a:lstStyle/>
          <a:p>
            <a:pPr marL="342900" indent="-342900">
              <a:buFont typeface="Wingdings" panose="05000000000000000000" pitchFamily="2" charset="2"/>
              <a:buChar char="q"/>
            </a:pPr>
            <a:r>
              <a:rPr lang="en-US" dirty="0"/>
              <a:t>Constant maintenance to the floor from any physical damage is required to be less friction.</a:t>
            </a:r>
          </a:p>
          <a:p>
            <a:pPr marL="342900" indent="-342900">
              <a:buFont typeface="Wingdings" panose="05000000000000000000" pitchFamily="2" charset="2"/>
              <a:buChar char="q"/>
            </a:pPr>
            <a:endParaRPr lang="en-US" dirty="0"/>
          </a:p>
          <a:p>
            <a:pPr marL="342900" indent="-342900">
              <a:buFont typeface="Wingdings" panose="05000000000000000000" pitchFamily="2" charset="2"/>
              <a:buChar char="q"/>
            </a:pPr>
            <a:r>
              <a:rPr lang="en-US" dirty="0"/>
              <a:t>The developer will be needed to reprogram the bot if the navigation is changed or more tables are added.</a:t>
            </a:r>
          </a:p>
          <a:p>
            <a:pPr marL="342900" indent="-342900">
              <a:buFont typeface="Wingdings" panose="05000000000000000000" pitchFamily="2" charset="2"/>
              <a:buChar char="q"/>
            </a:pPr>
            <a:endParaRPr lang="en-US" dirty="0"/>
          </a:p>
          <a:p>
            <a:pPr marL="342900" indent="-342900">
              <a:buFont typeface="Wingdings" panose="05000000000000000000" pitchFamily="2" charset="2"/>
              <a:buChar char="q"/>
            </a:pPr>
            <a:r>
              <a:rPr lang="en-US" dirty="0"/>
              <a:t>The waiter bot lacks the ability to return to the path if any external disturbance is affected upon the robot, thus the robot does not response well to any physical disturbances. </a:t>
            </a:r>
          </a:p>
        </p:txBody>
      </p:sp>
      <p:pic>
        <p:nvPicPr>
          <p:cNvPr id="6" name="Picture 2" descr="Assumption University (Thailand) - Wikipedia">
            <a:extLst>
              <a:ext uri="{FF2B5EF4-FFF2-40B4-BE49-F238E27FC236}">
                <a16:creationId xmlns:a16="http://schemas.microsoft.com/office/drawing/2014/main" id="{0FC37131-FAFE-4C59-8DEE-50AF8936E8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6689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4FC01-DAC8-4526-8106-EB03D6345863}"/>
              </a:ext>
            </a:extLst>
          </p:cNvPr>
          <p:cNvSpPr>
            <a:spLocks noGrp="1"/>
          </p:cNvSpPr>
          <p:nvPr>
            <p:ph type="title"/>
          </p:nvPr>
        </p:nvSpPr>
        <p:spPr>
          <a:xfrm>
            <a:off x="400348" y="331305"/>
            <a:ext cx="11354329" cy="1124182"/>
          </a:xfrm>
        </p:spPr>
        <p:txBody>
          <a:bodyPr/>
          <a:lstStyle/>
          <a:p>
            <a:r>
              <a:rPr lang="en-US" dirty="0"/>
              <a:t>Conclusion</a:t>
            </a:r>
          </a:p>
        </p:txBody>
      </p:sp>
      <p:sp>
        <p:nvSpPr>
          <p:cNvPr id="3" name="Text Placeholder 2">
            <a:extLst>
              <a:ext uri="{FF2B5EF4-FFF2-40B4-BE49-F238E27FC236}">
                <a16:creationId xmlns:a16="http://schemas.microsoft.com/office/drawing/2014/main" id="{3C99BDB8-930D-41FF-B35C-46C8D23B8661}"/>
              </a:ext>
            </a:extLst>
          </p:cNvPr>
          <p:cNvSpPr>
            <a:spLocks noGrp="1"/>
          </p:cNvSpPr>
          <p:nvPr>
            <p:ph type="body" idx="1"/>
          </p:nvPr>
        </p:nvSpPr>
        <p:spPr>
          <a:xfrm>
            <a:off x="517009" y="1455487"/>
            <a:ext cx="11007333" cy="5402513"/>
          </a:xfrm>
        </p:spPr>
        <p:txBody>
          <a:bodyPr>
            <a:normAutofit/>
          </a:bodyPr>
          <a:lstStyle/>
          <a:p>
            <a:pPr marL="342900" indent="-342900">
              <a:buFont typeface="Wingdings" panose="05000000000000000000" pitchFamily="2" charset="2"/>
              <a:buChar char="q"/>
            </a:pPr>
            <a:r>
              <a:rPr lang="en-US" sz="2400" dirty="0"/>
              <a:t>We faced many problems testing senor and testing the scenarios.</a:t>
            </a:r>
          </a:p>
          <a:p>
            <a:pPr marL="342900" indent="-342900">
              <a:buFont typeface="Wingdings" panose="05000000000000000000" pitchFamily="2" charset="2"/>
              <a:buChar char="q"/>
            </a:pPr>
            <a:endParaRPr lang="en-US" sz="2400" dirty="0"/>
          </a:p>
          <a:p>
            <a:pPr marL="342900" indent="-342900">
              <a:buFont typeface="Wingdings" panose="05000000000000000000" pitchFamily="2" charset="2"/>
              <a:buChar char="q"/>
            </a:pPr>
            <a:r>
              <a:rPr lang="en-US" sz="2400" dirty="0"/>
              <a:t>Test run a lot of time to make it less errors.</a:t>
            </a:r>
            <a:r>
              <a:rPr lang="en-US" dirty="0"/>
              <a:t> </a:t>
            </a:r>
          </a:p>
          <a:p>
            <a:pPr marL="342900" indent="-342900">
              <a:buFont typeface="Wingdings" panose="05000000000000000000" pitchFamily="2" charset="2"/>
              <a:buChar char="q"/>
            </a:pPr>
            <a:endParaRPr lang="en-US" dirty="0"/>
          </a:p>
          <a:p>
            <a:pPr marL="342900" indent="-342900">
              <a:buFont typeface="Wingdings" panose="05000000000000000000" pitchFamily="2" charset="2"/>
              <a:buChar char="q"/>
            </a:pPr>
            <a:r>
              <a:rPr lang="en-US" sz="2400" dirty="0"/>
              <a:t>Features that we planned was not actually work so that we need to change some of the plans we need to fix and changes</a:t>
            </a:r>
          </a:p>
          <a:p>
            <a:pPr marL="342900" indent="-342900">
              <a:buFont typeface="Wingdings" panose="05000000000000000000" pitchFamily="2" charset="2"/>
              <a:buChar char="q"/>
            </a:pPr>
            <a:endParaRPr lang="en-US" dirty="0"/>
          </a:p>
          <a:p>
            <a:pPr marL="342900" indent="-342900">
              <a:buFont typeface="Wingdings" panose="05000000000000000000" pitchFamily="2" charset="2"/>
              <a:buChar char="q"/>
            </a:pPr>
            <a:r>
              <a:rPr lang="en-US" sz="2400" dirty="0"/>
              <a:t>Finally, run the waiter bot and serve at the table.</a:t>
            </a:r>
          </a:p>
        </p:txBody>
      </p:sp>
      <p:pic>
        <p:nvPicPr>
          <p:cNvPr id="6" name="Picture 2" descr="Assumption University (Thailand) - Wikipedia">
            <a:extLst>
              <a:ext uri="{FF2B5EF4-FFF2-40B4-BE49-F238E27FC236}">
                <a16:creationId xmlns:a16="http://schemas.microsoft.com/office/drawing/2014/main" id="{784FFDF6-724A-401E-BB58-8FC1199655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3068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2" name="Freeform: Shape 51">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8" name="Freeform: Shape 53">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9" name="Freeform: Shape 55">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0" name="Freeform: Shape 57">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81" name="Freeform: Shape 59">
            <a:extLst>
              <a:ext uri="{FF2B5EF4-FFF2-40B4-BE49-F238E27FC236}">
                <a16:creationId xmlns:a16="http://schemas.microsoft.com/office/drawing/2014/main" id="{AF50A80E-5DCB-4320-9947-73BF2D6F0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 name="Freeform: Shape 61">
            <a:extLst>
              <a:ext uri="{FF2B5EF4-FFF2-40B4-BE49-F238E27FC236}">
                <a16:creationId xmlns:a16="http://schemas.microsoft.com/office/drawing/2014/main" id="{4E9C9717-43F9-44EA-9215-3F2D15B1C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3" name="Freeform: Shape 63">
            <a:extLst>
              <a:ext uri="{FF2B5EF4-FFF2-40B4-BE49-F238E27FC236}">
                <a16:creationId xmlns:a16="http://schemas.microsoft.com/office/drawing/2014/main" id="{E66004D1-3DCE-405F-9046-6DE912409E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4" name="Freeform: Shape 65">
            <a:extLst>
              <a:ext uri="{FF2B5EF4-FFF2-40B4-BE49-F238E27FC236}">
                <a16:creationId xmlns:a16="http://schemas.microsoft.com/office/drawing/2014/main" id="{D1319957-918B-4BBC-B357-957813808C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85" name="Rectangle 67">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6" name="Freeform: Shape 69">
            <a:extLst>
              <a:ext uri="{FF2B5EF4-FFF2-40B4-BE49-F238E27FC236}">
                <a16:creationId xmlns:a16="http://schemas.microsoft.com/office/drawing/2014/main" id="{F624CBFB-D803-467F-960F-B6A30F821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8A2DDBE-814E-4E9C-B60A-29FB46CF0E5B}"/>
              </a:ext>
            </a:extLst>
          </p:cNvPr>
          <p:cNvSpPr>
            <a:spLocks noGrp="1"/>
          </p:cNvSpPr>
          <p:nvPr>
            <p:ph type="title"/>
          </p:nvPr>
        </p:nvSpPr>
        <p:spPr>
          <a:xfrm>
            <a:off x="1661823" y="1346268"/>
            <a:ext cx="8868354" cy="2463667"/>
          </a:xfrm>
        </p:spPr>
        <p:txBody>
          <a:bodyPr vert="horz" lIns="109728" tIns="109728" rIns="109728" bIns="91440" rtlCol="0" anchor="b">
            <a:normAutofit/>
          </a:bodyPr>
          <a:lstStyle/>
          <a:p>
            <a:pPr algn="ctr">
              <a:lnSpc>
                <a:spcPct val="120000"/>
              </a:lnSpc>
            </a:pPr>
            <a:r>
              <a:rPr lang="en-US" sz="6600">
                <a:solidFill>
                  <a:schemeClr val="tx1">
                    <a:lumMod val="85000"/>
                    <a:lumOff val="15000"/>
                  </a:schemeClr>
                </a:solidFill>
              </a:rPr>
              <a:t>Thank You</a:t>
            </a:r>
            <a:endParaRPr lang="en-US" sz="6600" dirty="0">
              <a:solidFill>
                <a:schemeClr val="tx1">
                  <a:lumMod val="85000"/>
                  <a:lumOff val="15000"/>
                </a:schemeClr>
              </a:solidFill>
            </a:endParaRPr>
          </a:p>
        </p:txBody>
      </p:sp>
      <p:sp>
        <p:nvSpPr>
          <p:cNvPr id="87" name="Freeform: Shape 71">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8" name="Freeform: Shape 73">
            <a:extLst>
              <a:ext uri="{FF2B5EF4-FFF2-40B4-BE49-F238E27FC236}">
                <a16:creationId xmlns:a16="http://schemas.microsoft.com/office/drawing/2014/main" id="{03C85561-90D2-4AFA-B2C5-F2D61D86C2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9" name="Freeform: Shape 75">
            <a:extLst>
              <a:ext uri="{FF2B5EF4-FFF2-40B4-BE49-F238E27FC236}">
                <a16:creationId xmlns:a16="http://schemas.microsoft.com/office/drawing/2014/main" id="{9026B71D-5A6F-48FE-AC6A-D7AAA018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446437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AC922-70E2-467B-B9DF-53A8D17369A9}"/>
              </a:ext>
            </a:extLst>
          </p:cNvPr>
          <p:cNvSpPr>
            <a:spLocks noGrp="1"/>
          </p:cNvSpPr>
          <p:nvPr>
            <p:ph type="title"/>
          </p:nvPr>
        </p:nvSpPr>
        <p:spPr/>
        <p:txBody>
          <a:bodyPr>
            <a:normAutofit/>
          </a:bodyPr>
          <a:lstStyle/>
          <a:p>
            <a:r>
              <a:rPr lang="en-US" sz="4800" dirty="0"/>
              <a:t>Content</a:t>
            </a:r>
          </a:p>
        </p:txBody>
      </p:sp>
      <p:pic>
        <p:nvPicPr>
          <p:cNvPr id="5" name="Content Placeholder 4" descr="A picture containing background pattern&#10;&#10;Description automatically generated">
            <a:extLst>
              <a:ext uri="{FF2B5EF4-FFF2-40B4-BE49-F238E27FC236}">
                <a16:creationId xmlns:a16="http://schemas.microsoft.com/office/drawing/2014/main" id="{F834A7FA-04EC-45ED-B6B9-7E28BC1F66D6}"/>
              </a:ext>
            </a:extLst>
          </p:cNvPr>
          <p:cNvPicPr>
            <a:picLocks noGrp="1" noChangeAspect="1"/>
          </p:cNvPicPr>
          <p:nvPr>
            <p:ph idx="1"/>
          </p:nvPr>
        </p:nvPicPr>
        <p:blipFill rotWithShape="1">
          <a:blip r:embed="rId2">
            <a:lum bright="70000" contrast="-70000"/>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46574" r="-112"/>
          <a:stretch/>
        </p:blipFill>
        <p:spPr>
          <a:xfrm flipH="1">
            <a:off x="6580741" y="-401320"/>
            <a:ext cx="5611259" cy="7660640"/>
          </a:xfrm>
        </p:spPr>
      </p:pic>
      <p:sp>
        <p:nvSpPr>
          <p:cNvPr id="14" name="TextBox 13">
            <a:extLst>
              <a:ext uri="{FF2B5EF4-FFF2-40B4-BE49-F238E27FC236}">
                <a16:creationId xmlns:a16="http://schemas.microsoft.com/office/drawing/2014/main" id="{9181DBFB-8DE1-49DD-9B84-09A2BBD959B0}"/>
              </a:ext>
            </a:extLst>
          </p:cNvPr>
          <p:cNvSpPr txBox="1"/>
          <p:nvPr/>
        </p:nvSpPr>
        <p:spPr>
          <a:xfrm>
            <a:off x="1635907" y="2174364"/>
            <a:ext cx="8602184" cy="41088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b="1" dirty="0"/>
              <a:t>Introduction</a:t>
            </a:r>
          </a:p>
          <a:p>
            <a:pPr marL="285750" indent="-285750">
              <a:lnSpc>
                <a:spcPct val="150000"/>
              </a:lnSpc>
              <a:buFont typeface="Arial" panose="020B0604020202020204" pitchFamily="34" charset="0"/>
              <a:buChar char="•"/>
            </a:pPr>
            <a:r>
              <a:rPr lang="en-US" b="1" dirty="0"/>
              <a:t>Project Objective</a:t>
            </a:r>
          </a:p>
          <a:p>
            <a:pPr marL="285750" indent="-285750">
              <a:lnSpc>
                <a:spcPct val="150000"/>
              </a:lnSpc>
              <a:buFont typeface="Arial" panose="020B0604020202020204" pitchFamily="34" charset="0"/>
              <a:buChar char="•"/>
            </a:pPr>
            <a:r>
              <a:rPr lang="en-US" b="1" dirty="0"/>
              <a:t>Project Overview</a:t>
            </a:r>
          </a:p>
          <a:p>
            <a:pPr marL="285750" indent="-285750">
              <a:lnSpc>
                <a:spcPct val="150000"/>
              </a:lnSpc>
              <a:buFont typeface="Arial" panose="020B0604020202020204" pitchFamily="34" charset="0"/>
              <a:buChar char="•"/>
            </a:pPr>
            <a:r>
              <a:rPr lang="en-US" b="1" dirty="0"/>
              <a:t>System Layout</a:t>
            </a:r>
          </a:p>
          <a:p>
            <a:pPr marL="285750" indent="-285750">
              <a:lnSpc>
                <a:spcPct val="150000"/>
              </a:lnSpc>
              <a:buFont typeface="Arial" panose="020B0604020202020204" pitchFamily="34" charset="0"/>
              <a:buChar char="•"/>
            </a:pPr>
            <a:r>
              <a:rPr lang="en-US" b="1" dirty="0"/>
              <a:t>System Diagram</a:t>
            </a:r>
          </a:p>
          <a:p>
            <a:pPr marL="285750" indent="-285750">
              <a:lnSpc>
                <a:spcPct val="150000"/>
              </a:lnSpc>
              <a:buFont typeface="Arial" panose="020B0604020202020204" pitchFamily="34" charset="0"/>
              <a:buChar char="•"/>
            </a:pPr>
            <a:r>
              <a:rPr lang="en-US" b="1" dirty="0"/>
              <a:t>Code Flowchart Diagram</a:t>
            </a:r>
          </a:p>
          <a:p>
            <a:pPr marL="285750" indent="-285750">
              <a:lnSpc>
                <a:spcPct val="150000"/>
              </a:lnSpc>
              <a:buFont typeface="Arial" panose="020B0604020202020204" pitchFamily="34" charset="0"/>
              <a:buChar char="•"/>
            </a:pPr>
            <a:r>
              <a:rPr lang="en-US" b="1" dirty="0"/>
              <a:t>Testing and Result</a:t>
            </a:r>
          </a:p>
          <a:p>
            <a:pPr marL="285750" indent="-285750">
              <a:lnSpc>
                <a:spcPct val="150000"/>
              </a:lnSpc>
              <a:buFont typeface="Arial" panose="020B0604020202020204" pitchFamily="34" charset="0"/>
              <a:buChar char="•"/>
            </a:pPr>
            <a:r>
              <a:rPr lang="en-US" b="1" dirty="0"/>
              <a:t>Issues and Problem</a:t>
            </a:r>
          </a:p>
          <a:p>
            <a:pPr marL="285750" indent="-285750">
              <a:lnSpc>
                <a:spcPct val="150000"/>
              </a:lnSpc>
              <a:buFont typeface="Arial" panose="020B0604020202020204" pitchFamily="34" charset="0"/>
              <a:buChar char="•"/>
            </a:pPr>
            <a:r>
              <a:rPr lang="en-US" b="1" dirty="0"/>
              <a:t>Conclusion</a:t>
            </a:r>
          </a:p>
          <a:p>
            <a:pPr marL="285750" indent="-285750">
              <a:buFont typeface="Arial" panose="020B0604020202020204" pitchFamily="34" charset="0"/>
              <a:buChar char="•"/>
            </a:pPr>
            <a:endParaRPr lang="en-US" dirty="0"/>
          </a:p>
        </p:txBody>
      </p:sp>
      <p:pic>
        <p:nvPicPr>
          <p:cNvPr id="3" name="Picture 2" descr="Assumption University (Thailand) - Wikipedia">
            <a:extLst>
              <a:ext uri="{FF2B5EF4-FFF2-40B4-BE49-F238E27FC236}">
                <a16:creationId xmlns:a16="http://schemas.microsoft.com/office/drawing/2014/main" id="{19103854-5791-4AC1-A828-DE88DED748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69984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picture containing background pattern&#10;&#10;Description automatically generated">
            <a:extLst>
              <a:ext uri="{FF2B5EF4-FFF2-40B4-BE49-F238E27FC236}">
                <a16:creationId xmlns:a16="http://schemas.microsoft.com/office/drawing/2014/main" id="{11BBFCEE-340B-48B9-9427-B60C5167610C}"/>
              </a:ext>
            </a:extLst>
          </p:cNvPr>
          <p:cNvPicPr>
            <a:picLocks noChangeAspect="1"/>
          </p:cNvPicPr>
          <p:nvPr/>
        </p:nvPicPr>
        <p:blipFill rotWithShape="1">
          <a:blip r:embed="rId2">
            <a:lum bright="70000" contrast="-70000"/>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rcRect l="46574" r="-112"/>
          <a:stretch/>
        </p:blipFill>
        <p:spPr>
          <a:xfrm flipH="1">
            <a:off x="6495681" y="-401320"/>
            <a:ext cx="5611259" cy="7660640"/>
          </a:xfrm>
          <a:prstGeom prst="rect">
            <a:avLst/>
          </a:prstGeom>
        </p:spPr>
      </p:pic>
      <p:sp>
        <p:nvSpPr>
          <p:cNvPr id="2" name="Title 1">
            <a:extLst>
              <a:ext uri="{FF2B5EF4-FFF2-40B4-BE49-F238E27FC236}">
                <a16:creationId xmlns:a16="http://schemas.microsoft.com/office/drawing/2014/main" id="{A073CC51-D94C-4C9B-B4D0-BD7AA5996C5E}"/>
              </a:ext>
            </a:extLst>
          </p:cNvPr>
          <p:cNvSpPr>
            <a:spLocks noGrp="1"/>
          </p:cNvSpPr>
          <p:nvPr>
            <p:ph type="title"/>
          </p:nvPr>
        </p:nvSpPr>
        <p:spPr>
          <a:xfrm>
            <a:off x="710094" y="795528"/>
            <a:ext cx="6665976" cy="1155829"/>
          </a:xfrm>
        </p:spPr>
        <p:txBody>
          <a:bodyPr/>
          <a:lstStyle/>
          <a:p>
            <a:r>
              <a:rPr lang="en-US" dirty="0"/>
              <a:t>Introduction </a:t>
            </a:r>
          </a:p>
        </p:txBody>
      </p:sp>
      <p:sp>
        <p:nvSpPr>
          <p:cNvPr id="3" name="Text Placeholder 2">
            <a:extLst>
              <a:ext uri="{FF2B5EF4-FFF2-40B4-BE49-F238E27FC236}">
                <a16:creationId xmlns:a16="http://schemas.microsoft.com/office/drawing/2014/main" id="{B290860E-ED3C-4527-8398-00A255848278}"/>
              </a:ext>
            </a:extLst>
          </p:cNvPr>
          <p:cNvSpPr>
            <a:spLocks noGrp="1"/>
          </p:cNvSpPr>
          <p:nvPr>
            <p:ph type="body" idx="1"/>
          </p:nvPr>
        </p:nvSpPr>
        <p:spPr>
          <a:xfrm>
            <a:off x="710094" y="2193057"/>
            <a:ext cx="9838635" cy="3399360"/>
          </a:xfrm>
        </p:spPr>
        <p:txBody>
          <a:bodyPr>
            <a:normAutofit fontScale="92500" lnSpcReduction="10000"/>
          </a:bodyPr>
          <a:lstStyle/>
          <a:p>
            <a:endParaRPr lang="en-US" b="1" dirty="0"/>
          </a:p>
          <a:p>
            <a:endParaRPr lang="en-US" b="1" dirty="0"/>
          </a:p>
          <a:p>
            <a:pPr marL="342900" indent="-342900">
              <a:buFont typeface="Wingdings" panose="05000000000000000000" pitchFamily="2" charset="2"/>
              <a:buChar char="q"/>
            </a:pPr>
            <a:r>
              <a:rPr lang="en-US" b="1" dirty="0"/>
              <a:t> </a:t>
            </a:r>
            <a:r>
              <a:rPr lang="en-US" dirty="0">
                <a:solidFill>
                  <a:schemeClr val="tx1"/>
                </a:solidFill>
              </a:rPr>
              <a:t>To reduce manpower in restaurant field </a:t>
            </a:r>
          </a:p>
          <a:p>
            <a:endParaRPr lang="en-US" dirty="0">
              <a:solidFill>
                <a:schemeClr val="tx1"/>
              </a:solidFill>
            </a:endParaRPr>
          </a:p>
          <a:p>
            <a:pPr marL="342900" indent="-342900">
              <a:buFont typeface="Wingdings" panose="05000000000000000000" pitchFamily="2" charset="2"/>
              <a:buChar char="q"/>
            </a:pPr>
            <a:r>
              <a:rPr lang="en-US" dirty="0">
                <a:solidFill>
                  <a:schemeClr val="tx1"/>
                </a:solidFill>
              </a:rPr>
              <a:t>To fix the common waiter error (collecting wrong order)</a:t>
            </a:r>
          </a:p>
          <a:p>
            <a:pPr marL="342900" indent="-342900">
              <a:buFont typeface="Wingdings" panose="05000000000000000000" pitchFamily="2" charset="2"/>
              <a:buChar char="q"/>
            </a:pPr>
            <a:endParaRPr lang="en-US" dirty="0">
              <a:solidFill>
                <a:schemeClr val="tx1"/>
              </a:solidFill>
            </a:endParaRPr>
          </a:p>
          <a:p>
            <a:pPr marL="342900" indent="-342900">
              <a:buFont typeface="Wingdings" panose="05000000000000000000" pitchFamily="2" charset="2"/>
              <a:buChar char="q"/>
            </a:pPr>
            <a:r>
              <a:rPr lang="en-US" dirty="0">
                <a:solidFill>
                  <a:schemeClr val="tx1"/>
                </a:solidFill>
              </a:rPr>
              <a:t>Initially developed in recent years for the  replacement of using human resources. </a:t>
            </a:r>
            <a:br>
              <a:rPr lang="en-US" dirty="0"/>
            </a:br>
            <a:endParaRPr lang="en-US" b="1" dirty="0"/>
          </a:p>
          <a:p>
            <a:pPr marL="342900" indent="-342900">
              <a:buFont typeface="Wingdings" panose="05000000000000000000" pitchFamily="2" charset="2"/>
              <a:buChar char="q"/>
            </a:pPr>
            <a:endParaRPr lang="en-US" b="1" dirty="0"/>
          </a:p>
          <a:p>
            <a:endParaRPr lang="en-US" dirty="0"/>
          </a:p>
        </p:txBody>
      </p:sp>
      <p:pic>
        <p:nvPicPr>
          <p:cNvPr id="7" name="Picture 2" descr="Assumption University (Thailand) - Wikipedia">
            <a:extLst>
              <a:ext uri="{FF2B5EF4-FFF2-40B4-BE49-F238E27FC236}">
                <a16:creationId xmlns:a16="http://schemas.microsoft.com/office/drawing/2014/main" id="{0F94A781-EA7E-4A52-AAC1-9E5FB99C32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7101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4056F3-718A-4FA8-A7F6-1E4A8196ED8E}"/>
              </a:ext>
            </a:extLst>
          </p:cNvPr>
          <p:cNvSpPr>
            <a:spLocks noGrp="1"/>
          </p:cNvSpPr>
          <p:nvPr>
            <p:ph type="title"/>
          </p:nvPr>
        </p:nvSpPr>
        <p:spPr>
          <a:xfrm>
            <a:off x="613924" y="-555843"/>
            <a:ext cx="6665976" cy="2129674"/>
          </a:xfrm>
        </p:spPr>
        <p:txBody>
          <a:bodyPr/>
          <a:lstStyle/>
          <a:p>
            <a:r>
              <a:rPr lang="en-US" dirty="0"/>
              <a:t>Project Objective</a:t>
            </a:r>
          </a:p>
        </p:txBody>
      </p:sp>
      <p:sp>
        <p:nvSpPr>
          <p:cNvPr id="3" name="Text Placeholder 2">
            <a:extLst>
              <a:ext uri="{FF2B5EF4-FFF2-40B4-BE49-F238E27FC236}">
                <a16:creationId xmlns:a16="http://schemas.microsoft.com/office/drawing/2014/main" id="{288384F8-B926-4835-A723-9B52B94CDBA1}"/>
              </a:ext>
            </a:extLst>
          </p:cNvPr>
          <p:cNvSpPr>
            <a:spLocks noGrp="1"/>
          </p:cNvSpPr>
          <p:nvPr>
            <p:ph type="body" idx="1"/>
          </p:nvPr>
        </p:nvSpPr>
        <p:spPr>
          <a:xfrm>
            <a:off x="787185" y="1951451"/>
            <a:ext cx="9286992" cy="3932513"/>
          </a:xfrm>
        </p:spPr>
        <p:txBody>
          <a:bodyPr>
            <a:normAutofit fontScale="92500" lnSpcReduction="10000"/>
          </a:bodyPr>
          <a:lstStyle/>
          <a:p>
            <a:pPr marL="342900" indent="-342900">
              <a:buFont typeface="Wingdings" panose="05000000000000000000" pitchFamily="2" charset="2"/>
              <a:buChar char="q"/>
            </a:pPr>
            <a:r>
              <a:rPr lang="en-US" dirty="0"/>
              <a:t>Waiter machine is capability of receiving the order information from the kitchen and customer table</a:t>
            </a:r>
          </a:p>
          <a:p>
            <a:pPr marL="342900" indent="-342900">
              <a:buFont typeface="Wingdings" panose="05000000000000000000" pitchFamily="2" charset="2"/>
              <a:buChar char="q"/>
            </a:pPr>
            <a:endParaRPr lang="en-US" dirty="0"/>
          </a:p>
          <a:p>
            <a:pPr marL="342900" indent="-342900">
              <a:buFont typeface="Wingdings" panose="05000000000000000000" pitchFamily="2" charset="2"/>
              <a:buChar char="q"/>
            </a:pPr>
            <a:r>
              <a:rPr lang="en-US" dirty="0"/>
              <a:t>To reach out the designated table, the machine is following the marked line on the floor and going through the corresponding table</a:t>
            </a:r>
          </a:p>
          <a:p>
            <a:pPr marL="342900" indent="-342900">
              <a:buFont typeface="Wingdings" panose="05000000000000000000" pitchFamily="2" charset="2"/>
              <a:buChar char="q"/>
            </a:pPr>
            <a:endParaRPr lang="en-US" dirty="0">
              <a:solidFill>
                <a:schemeClr val="tx1">
                  <a:lumMod val="95000"/>
                  <a:lumOff val="5000"/>
                </a:schemeClr>
              </a:solidFill>
            </a:endParaRPr>
          </a:p>
          <a:p>
            <a:pPr marL="342900" indent="-342900">
              <a:buFont typeface="Wingdings" panose="05000000000000000000" pitchFamily="2" charset="2"/>
              <a:buChar char="q"/>
            </a:pPr>
            <a:r>
              <a:rPr lang="en-US" dirty="0"/>
              <a:t>Obstacle blocking in front of the waiter machine, the bot would  calculate the distance of the object from the machine and optimize how it will be stopped or continuously moved</a:t>
            </a:r>
            <a:endParaRPr lang="en-US" dirty="0">
              <a:solidFill>
                <a:schemeClr val="tx1">
                  <a:lumMod val="95000"/>
                  <a:lumOff val="5000"/>
                </a:schemeClr>
              </a:solidFill>
            </a:endParaRPr>
          </a:p>
        </p:txBody>
      </p:sp>
      <p:pic>
        <p:nvPicPr>
          <p:cNvPr id="6" name="Picture 2" descr="Assumption University (Thailand) - Wikipedia">
            <a:extLst>
              <a:ext uri="{FF2B5EF4-FFF2-40B4-BE49-F238E27FC236}">
                <a16:creationId xmlns:a16="http://schemas.microsoft.com/office/drawing/2014/main" id="{B786843F-76D8-4F16-896A-8791A88142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220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1" name="Freeform: Shape 70">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5" name="Freeform: Shape 74">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7" name="Freeform: Shape 76">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79" name="Freeform: Shape 78">
            <a:extLst>
              <a:ext uri="{FF2B5EF4-FFF2-40B4-BE49-F238E27FC236}">
                <a16:creationId xmlns:a16="http://schemas.microsoft.com/office/drawing/2014/main" id="{0CA184B6-3482-4F43-87F0-BC765DCFD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1" name="Freeform: Shape 80">
            <a:extLst>
              <a:ext uri="{FF2B5EF4-FFF2-40B4-BE49-F238E27FC236}">
                <a16:creationId xmlns:a16="http://schemas.microsoft.com/office/drawing/2014/main" id="{6C869923-8380-4244-9548-802C330638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3" name="Freeform: Shape 82">
            <a:extLst>
              <a:ext uri="{FF2B5EF4-FFF2-40B4-BE49-F238E27FC236}">
                <a16:creationId xmlns:a16="http://schemas.microsoft.com/office/drawing/2014/main" id="{C06255F2-BC67-4DDE-B34E-AC4BA21838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85" name="Freeform: Shape 84">
            <a:extLst>
              <a:ext uri="{FF2B5EF4-FFF2-40B4-BE49-F238E27FC236}">
                <a16:creationId xmlns:a16="http://schemas.microsoft.com/office/drawing/2014/main" id="{55169443-FCCD-4C0A-8C69-18CD3FA096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87" name="Rectangle 86">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89" name="Freeform: Shape 88">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0158" y="1068946"/>
            <a:ext cx="4960104" cy="4735506"/>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1" name="Freeform: Shape 90">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792" y="912854"/>
            <a:ext cx="5298208" cy="503229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3" name="Freeform: Shape 92">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583" y="1197735"/>
            <a:ext cx="4641209" cy="4474618"/>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E68D3CC6-28B3-44B9-9171-C228E7B65525}"/>
              </a:ext>
            </a:extLst>
          </p:cNvPr>
          <p:cNvSpPr>
            <a:spLocks noGrp="1"/>
          </p:cNvSpPr>
          <p:nvPr>
            <p:ph type="title"/>
          </p:nvPr>
        </p:nvSpPr>
        <p:spPr>
          <a:xfrm>
            <a:off x="-65532" y="56444"/>
            <a:ext cx="5962920" cy="1268289"/>
          </a:xfrm>
        </p:spPr>
        <p:txBody>
          <a:bodyPr vert="horz" lIns="109728" tIns="109728" rIns="109728" bIns="91440" rtlCol="0" anchor="b">
            <a:normAutofit/>
          </a:bodyPr>
          <a:lstStyle/>
          <a:p>
            <a:pPr algn="ctr">
              <a:lnSpc>
                <a:spcPct val="120000"/>
              </a:lnSpc>
            </a:pPr>
            <a:r>
              <a:rPr lang="en-US" sz="4000" dirty="0"/>
              <a:t>Project Overview</a:t>
            </a:r>
          </a:p>
        </p:txBody>
      </p:sp>
      <p:sp>
        <p:nvSpPr>
          <p:cNvPr id="3" name="Text Placeholder 2">
            <a:extLst>
              <a:ext uri="{FF2B5EF4-FFF2-40B4-BE49-F238E27FC236}">
                <a16:creationId xmlns:a16="http://schemas.microsoft.com/office/drawing/2014/main" id="{D9190D28-0591-4971-A387-E219188FBB4D}"/>
              </a:ext>
            </a:extLst>
          </p:cNvPr>
          <p:cNvSpPr>
            <a:spLocks noGrp="1"/>
          </p:cNvSpPr>
          <p:nvPr>
            <p:ph type="body" idx="1"/>
          </p:nvPr>
        </p:nvSpPr>
        <p:spPr>
          <a:xfrm>
            <a:off x="628651" y="2029897"/>
            <a:ext cx="5467349" cy="3445903"/>
          </a:xfrm>
        </p:spPr>
        <p:txBody>
          <a:bodyPr vert="horz" lIns="109728" tIns="109728" rIns="109728" bIns="91440" rtlCol="0" anchor="t">
            <a:normAutofit/>
          </a:bodyPr>
          <a:lstStyle/>
          <a:p>
            <a:pPr marL="457200" indent="-457200" algn="just">
              <a:lnSpc>
                <a:spcPct val="110000"/>
              </a:lnSpc>
              <a:spcBef>
                <a:spcPts val="930"/>
              </a:spcBef>
              <a:buFont typeface="Arial" panose="020B0604020202020204" pitchFamily="34" charset="0"/>
              <a:buChar char="•"/>
            </a:pPr>
            <a:r>
              <a:rPr lang="en-US" b="1" dirty="0"/>
              <a:t>The waiter Bot is tracking the marked line until it arrives to the destination.</a:t>
            </a:r>
          </a:p>
          <a:p>
            <a:pPr marL="457200" indent="-457200" algn="just">
              <a:lnSpc>
                <a:spcPct val="110000"/>
              </a:lnSpc>
              <a:spcBef>
                <a:spcPts val="930"/>
              </a:spcBef>
              <a:buFont typeface="Arial" panose="020B0604020202020204" pitchFamily="34" charset="0"/>
              <a:buChar char="•"/>
            </a:pPr>
            <a:endParaRPr lang="en-US" sz="2800" b="1" dirty="0"/>
          </a:p>
          <a:p>
            <a:pPr marL="457200" indent="-457200">
              <a:lnSpc>
                <a:spcPct val="110000"/>
              </a:lnSpc>
              <a:spcBef>
                <a:spcPts val="930"/>
              </a:spcBef>
              <a:buFont typeface="Arial" panose="020B0604020202020204" pitchFamily="34" charset="0"/>
              <a:buChar char="•"/>
            </a:pPr>
            <a:r>
              <a:rPr lang="en-US" b="1" dirty="0"/>
              <a:t>The program is  implemented by Raspberry Pi3.</a:t>
            </a:r>
          </a:p>
        </p:txBody>
      </p:sp>
      <p:pic>
        <p:nvPicPr>
          <p:cNvPr id="4" name="Picture 2" descr="Assumption University (Thailand) - Wikipedia">
            <a:extLst>
              <a:ext uri="{FF2B5EF4-FFF2-40B4-BE49-F238E27FC236}">
                <a16:creationId xmlns:a16="http://schemas.microsoft.com/office/drawing/2014/main" id="{A615B22E-A963-42CF-BF03-B81FFBF312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descr="Diagram&#10;&#10;Description automatically generated">
            <a:extLst>
              <a:ext uri="{FF2B5EF4-FFF2-40B4-BE49-F238E27FC236}">
                <a16:creationId xmlns:a16="http://schemas.microsoft.com/office/drawing/2014/main" id="{B307D45C-481D-49DA-A7BB-5A042DBB258B}"/>
              </a:ext>
            </a:extLst>
          </p:cNvPr>
          <p:cNvPicPr/>
          <p:nvPr/>
        </p:nvPicPr>
        <p:blipFill>
          <a:blip r:embed="rId3">
            <a:extLst>
              <a:ext uri="{28A0092B-C50C-407E-A947-70E740481C1C}">
                <a14:useLocalDpi xmlns:a14="http://schemas.microsoft.com/office/drawing/2010/main" val="0"/>
              </a:ext>
            </a:extLst>
          </a:blip>
          <a:stretch>
            <a:fillRect/>
          </a:stretch>
        </p:blipFill>
        <p:spPr>
          <a:xfrm>
            <a:off x="6424930" y="1530032"/>
            <a:ext cx="4980940" cy="4445635"/>
          </a:xfrm>
          <a:prstGeom prst="rect">
            <a:avLst/>
          </a:prstGeom>
        </p:spPr>
      </p:pic>
    </p:spTree>
    <p:extLst>
      <p:ext uri="{BB962C8B-B14F-4D97-AF65-F5344CB8AC3E}">
        <p14:creationId xmlns:p14="http://schemas.microsoft.com/office/powerpoint/2010/main" val="23969887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1F7E8789-F1AE-4301-953F-6967D564B142}"/>
              </a:ext>
            </a:extLst>
          </p:cNvPr>
          <p:cNvSpPr/>
          <p:nvPr/>
        </p:nvSpPr>
        <p:spPr>
          <a:xfrm>
            <a:off x="3954187" y="4624356"/>
            <a:ext cx="6973718" cy="29154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Rectangle: Rounded Corners 5">
            <a:extLst>
              <a:ext uri="{FF2B5EF4-FFF2-40B4-BE49-F238E27FC236}">
                <a16:creationId xmlns:a16="http://schemas.microsoft.com/office/drawing/2014/main" id="{1FC14538-A469-475C-9195-33FA1800FC26}"/>
              </a:ext>
            </a:extLst>
          </p:cNvPr>
          <p:cNvSpPr/>
          <p:nvPr/>
        </p:nvSpPr>
        <p:spPr>
          <a:xfrm>
            <a:off x="984257" y="3296307"/>
            <a:ext cx="3181113" cy="1616444"/>
          </a:xfrm>
          <a:prstGeom prst="roundRect">
            <a:avLst/>
          </a:prstGeom>
          <a:solidFill>
            <a:srgbClr val="A0410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000" dirty="0"/>
              <a:t>Kitchen</a:t>
            </a:r>
          </a:p>
        </p:txBody>
      </p:sp>
      <p:grpSp>
        <p:nvGrpSpPr>
          <p:cNvPr id="17" name="Group 16">
            <a:extLst>
              <a:ext uri="{FF2B5EF4-FFF2-40B4-BE49-F238E27FC236}">
                <a16:creationId xmlns:a16="http://schemas.microsoft.com/office/drawing/2014/main" id="{C9A610D4-E823-43C7-A01D-00F89570BAC7}"/>
              </a:ext>
            </a:extLst>
          </p:cNvPr>
          <p:cNvGrpSpPr/>
          <p:nvPr/>
        </p:nvGrpSpPr>
        <p:grpSpPr>
          <a:xfrm>
            <a:off x="4642603" y="3478817"/>
            <a:ext cx="1232454" cy="1172345"/>
            <a:chOff x="4687498" y="3428841"/>
            <a:chExt cx="1232454" cy="1172345"/>
          </a:xfrm>
        </p:grpSpPr>
        <p:sp>
          <p:nvSpPr>
            <p:cNvPr id="5" name="Oval 4">
              <a:extLst>
                <a:ext uri="{FF2B5EF4-FFF2-40B4-BE49-F238E27FC236}">
                  <a16:creationId xmlns:a16="http://schemas.microsoft.com/office/drawing/2014/main" id="{B3854FCE-61E1-4E68-BE8A-B72CB7BB0701}"/>
                </a:ext>
              </a:extLst>
            </p:cNvPr>
            <p:cNvSpPr/>
            <p:nvPr/>
          </p:nvSpPr>
          <p:spPr>
            <a:xfrm>
              <a:off x="4687499" y="3479039"/>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349BAD63-9840-4A6E-8518-00BA433F8C03}"/>
                </a:ext>
              </a:extLst>
            </p:cNvPr>
            <p:cNvGrpSpPr/>
            <p:nvPr/>
          </p:nvGrpSpPr>
          <p:grpSpPr>
            <a:xfrm>
              <a:off x="4687500" y="3625426"/>
              <a:ext cx="1232452" cy="975760"/>
              <a:chOff x="4658139" y="2583881"/>
              <a:chExt cx="1232452" cy="975760"/>
            </a:xfrm>
          </p:grpSpPr>
          <p:sp>
            <p:nvSpPr>
              <p:cNvPr id="8" name="Rectangle: Rounded Corners 7">
                <a:extLst>
                  <a:ext uri="{FF2B5EF4-FFF2-40B4-BE49-F238E27FC236}">
                    <a16:creationId xmlns:a16="http://schemas.microsoft.com/office/drawing/2014/main" id="{63062A37-509C-4493-B310-045EFDDF8577}"/>
                  </a:ext>
                </a:extLst>
              </p:cNvPr>
              <p:cNvSpPr/>
              <p:nvPr/>
            </p:nvSpPr>
            <p:spPr>
              <a:xfrm>
                <a:off x="4658139" y="2583881"/>
                <a:ext cx="1232452" cy="802477"/>
              </a:xfrm>
              <a:prstGeom prst="roundRect">
                <a:avLst/>
              </a:prstGeom>
              <a:solidFill>
                <a:srgbClr val="57B3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B723A017-A2A9-4C02-9556-49FD4BD8B7E0}"/>
                  </a:ext>
                </a:extLst>
              </p:cNvPr>
              <p:cNvSpPr/>
              <p:nvPr/>
            </p:nvSpPr>
            <p:spPr>
              <a:xfrm>
                <a:off x="4855685" y="3221710"/>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B0E1FE3-7484-43EC-BC9A-FE8C6DCFB2DB}"/>
                  </a:ext>
                </a:extLst>
              </p:cNvPr>
              <p:cNvSpPr/>
              <p:nvPr/>
            </p:nvSpPr>
            <p:spPr>
              <a:xfrm>
                <a:off x="5449961" y="3217392"/>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11" name="Oval 10">
              <a:extLst>
                <a:ext uri="{FF2B5EF4-FFF2-40B4-BE49-F238E27FC236}">
                  <a16:creationId xmlns:a16="http://schemas.microsoft.com/office/drawing/2014/main" id="{BFBC0405-BC2A-447F-A463-E2F4F848D416}"/>
                </a:ext>
              </a:extLst>
            </p:cNvPr>
            <p:cNvSpPr/>
            <p:nvPr/>
          </p:nvSpPr>
          <p:spPr>
            <a:xfrm>
              <a:off x="4687498" y="3428841"/>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Oval 11">
            <a:extLst>
              <a:ext uri="{FF2B5EF4-FFF2-40B4-BE49-F238E27FC236}">
                <a16:creationId xmlns:a16="http://schemas.microsoft.com/office/drawing/2014/main" id="{68009761-1315-4E03-8820-363967CADAAC}"/>
              </a:ext>
            </a:extLst>
          </p:cNvPr>
          <p:cNvSpPr/>
          <p:nvPr/>
        </p:nvSpPr>
        <p:spPr>
          <a:xfrm>
            <a:off x="1278101" y="3156153"/>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DEE39EC5-22F9-4320-B2A5-2C0597E831A2}"/>
              </a:ext>
            </a:extLst>
          </p:cNvPr>
          <p:cNvSpPr/>
          <p:nvPr/>
        </p:nvSpPr>
        <p:spPr>
          <a:xfrm>
            <a:off x="1278100" y="3105955"/>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89E9B43F-51A3-4EF8-9B13-3CAD9660CDC1}"/>
              </a:ext>
            </a:extLst>
          </p:cNvPr>
          <p:cNvSpPr/>
          <p:nvPr/>
        </p:nvSpPr>
        <p:spPr>
          <a:xfrm>
            <a:off x="2721735" y="3164649"/>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F96A9DAF-55B5-4982-9E8C-09F03A4D8BF0}"/>
              </a:ext>
            </a:extLst>
          </p:cNvPr>
          <p:cNvSpPr/>
          <p:nvPr/>
        </p:nvSpPr>
        <p:spPr>
          <a:xfrm>
            <a:off x="2721734" y="3114451"/>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78CCE031-E9CB-48FB-BC28-A806621118BB}"/>
              </a:ext>
            </a:extLst>
          </p:cNvPr>
          <p:cNvGrpSpPr/>
          <p:nvPr/>
        </p:nvGrpSpPr>
        <p:grpSpPr>
          <a:xfrm>
            <a:off x="8973092" y="3483859"/>
            <a:ext cx="1232454" cy="1172345"/>
            <a:chOff x="4687498" y="3428841"/>
            <a:chExt cx="1232454" cy="1172345"/>
          </a:xfrm>
        </p:grpSpPr>
        <p:sp>
          <p:nvSpPr>
            <p:cNvPr id="19" name="Oval 18">
              <a:extLst>
                <a:ext uri="{FF2B5EF4-FFF2-40B4-BE49-F238E27FC236}">
                  <a16:creationId xmlns:a16="http://schemas.microsoft.com/office/drawing/2014/main" id="{D5AF2013-F5A3-4342-AF15-EC285627A97F}"/>
                </a:ext>
              </a:extLst>
            </p:cNvPr>
            <p:cNvSpPr/>
            <p:nvPr/>
          </p:nvSpPr>
          <p:spPr>
            <a:xfrm>
              <a:off x="4687499" y="3479039"/>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9EFCC615-88FE-4E2B-9C21-E2E21971A964}"/>
                </a:ext>
              </a:extLst>
            </p:cNvPr>
            <p:cNvGrpSpPr/>
            <p:nvPr/>
          </p:nvGrpSpPr>
          <p:grpSpPr>
            <a:xfrm>
              <a:off x="4687500" y="3625426"/>
              <a:ext cx="1232452" cy="975760"/>
              <a:chOff x="4658139" y="2583881"/>
              <a:chExt cx="1232452" cy="975760"/>
            </a:xfrm>
          </p:grpSpPr>
          <p:sp>
            <p:nvSpPr>
              <p:cNvPr id="22" name="Rectangle: Rounded Corners 21">
                <a:extLst>
                  <a:ext uri="{FF2B5EF4-FFF2-40B4-BE49-F238E27FC236}">
                    <a16:creationId xmlns:a16="http://schemas.microsoft.com/office/drawing/2014/main" id="{EC297881-680D-446D-9183-9648358ED423}"/>
                  </a:ext>
                </a:extLst>
              </p:cNvPr>
              <p:cNvSpPr/>
              <p:nvPr/>
            </p:nvSpPr>
            <p:spPr>
              <a:xfrm>
                <a:off x="4658139" y="2583881"/>
                <a:ext cx="1232452" cy="802477"/>
              </a:xfrm>
              <a:prstGeom prst="roundRect">
                <a:avLst/>
              </a:prstGeom>
              <a:solidFill>
                <a:srgbClr val="57B3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5CEF7BD0-C4E1-484D-A7F1-A8855BEC1C36}"/>
                  </a:ext>
                </a:extLst>
              </p:cNvPr>
              <p:cNvSpPr/>
              <p:nvPr/>
            </p:nvSpPr>
            <p:spPr>
              <a:xfrm>
                <a:off x="4855685" y="3221710"/>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9A97EFD8-19F5-4AAB-AE9B-C06624A383F9}"/>
                  </a:ext>
                </a:extLst>
              </p:cNvPr>
              <p:cNvSpPr/>
              <p:nvPr/>
            </p:nvSpPr>
            <p:spPr>
              <a:xfrm>
                <a:off x="5449961" y="3217392"/>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21" name="Oval 20">
              <a:extLst>
                <a:ext uri="{FF2B5EF4-FFF2-40B4-BE49-F238E27FC236}">
                  <a16:creationId xmlns:a16="http://schemas.microsoft.com/office/drawing/2014/main" id="{51906B04-6A17-4629-9EFF-5F0B43CA2A2D}"/>
                </a:ext>
              </a:extLst>
            </p:cNvPr>
            <p:cNvSpPr/>
            <p:nvPr/>
          </p:nvSpPr>
          <p:spPr>
            <a:xfrm>
              <a:off x="4687498" y="3428841"/>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77903EFC-5159-4016-AA43-3D37384326E7}"/>
              </a:ext>
            </a:extLst>
          </p:cNvPr>
          <p:cNvGrpSpPr/>
          <p:nvPr/>
        </p:nvGrpSpPr>
        <p:grpSpPr>
          <a:xfrm>
            <a:off x="6771056" y="3470181"/>
            <a:ext cx="1232454" cy="1172345"/>
            <a:chOff x="4687498" y="3428841"/>
            <a:chExt cx="1232454" cy="1172345"/>
          </a:xfrm>
        </p:grpSpPr>
        <p:sp>
          <p:nvSpPr>
            <p:cNvPr id="26" name="Oval 25">
              <a:extLst>
                <a:ext uri="{FF2B5EF4-FFF2-40B4-BE49-F238E27FC236}">
                  <a16:creationId xmlns:a16="http://schemas.microsoft.com/office/drawing/2014/main" id="{06C9C316-CF26-404F-9802-FAF098BCE9F7}"/>
                </a:ext>
              </a:extLst>
            </p:cNvPr>
            <p:cNvSpPr/>
            <p:nvPr/>
          </p:nvSpPr>
          <p:spPr>
            <a:xfrm>
              <a:off x="4687499" y="3479039"/>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C3D12A4E-4F86-4543-BC7D-243A9B6FE70B}"/>
                </a:ext>
              </a:extLst>
            </p:cNvPr>
            <p:cNvGrpSpPr/>
            <p:nvPr/>
          </p:nvGrpSpPr>
          <p:grpSpPr>
            <a:xfrm>
              <a:off x="4687500" y="3625426"/>
              <a:ext cx="1232452" cy="975760"/>
              <a:chOff x="4658139" y="2583881"/>
              <a:chExt cx="1232452" cy="975760"/>
            </a:xfrm>
          </p:grpSpPr>
          <p:sp>
            <p:nvSpPr>
              <p:cNvPr id="29" name="Rectangle: Rounded Corners 28">
                <a:extLst>
                  <a:ext uri="{FF2B5EF4-FFF2-40B4-BE49-F238E27FC236}">
                    <a16:creationId xmlns:a16="http://schemas.microsoft.com/office/drawing/2014/main" id="{829EE4A6-FA3B-4A54-AB15-7DD77925F2C2}"/>
                  </a:ext>
                </a:extLst>
              </p:cNvPr>
              <p:cNvSpPr/>
              <p:nvPr/>
            </p:nvSpPr>
            <p:spPr>
              <a:xfrm>
                <a:off x="4658139" y="2583881"/>
                <a:ext cx="1232452" cy="802477"/>
              </a:xfrm>
              <a:prstGeom prst="roundRect">
                <a:avLst/>
              </a:prstGeom>
              <a:solidFill>
                <a:srgbClr val="57B3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a:extLst>
                  <a:ext uri="{FF2B5EF4-FFF2-40B4-BE49-F238E27FC236}">
                    <a16:creationId xmlns:a16="http://schemas.microsoft.com/office/drawing/2014/main" id="{89D0819C-14E6-4885-A0B7-6162063D78F5}"/>
                  </a:ext>
                </a:extLst>
              </p:cNvPr>
              <p:cNvSpPr/>
              <p:nvPr/>
            </p:nvSpPr>
            <p:spPr>
              <a:xfrm>
                <a:off x="4855685" y="3221710"/>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BA1C9E-8C72-4FF3-A317-83D9CDDB03E4}"/>
                  </a:ext>
                </a:extLst>
              </p:cNvPr>
              <p:cNvSpPr/>
              <p:nvPr/>
            </p:nvSpPr>
            <p:spPr>
              <a:xfrm>
                <a:off x="5449961" y="3217392"/>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28" name="Oval 27">
              <a:extLst>
                <a:ext uri="{FF2B5EF4-FFF2-40B4-BE49-F238E27FC236}">
                  <a16:creationId xmlns:a16="http://schemas.microsoft.com/office/drawing/2014/main" id="{4792691A-F876-4046-8B0C-9A3E841B1449}"/>
                </a:ext>
              </a:extLst>
            </p:cNvPr>
            <p:cNvSpPr/>
            <p:nvPr/>
          </p:nvSpPr>
          <p:spPr>
            <a:xfrm>
              <a:off x="4687498" y="3428841"/>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Arrow: Right 31">
            <a:extLst>
              <a:ext uri="{FF2B5EF4-FFF2-40B4-BE49-F238E27FC236}">
                <a16:creationId xmlns:a16="http://schemas.microsoft.com/office/drawing/2014/main" id="{2FB9F878-B79E-4D55-B419-16DFD518AFAB}"/>
              </a:ext>
            </a:extLst>
          </p:cNvPr>
          <p:cNvSpPr/>
          <p:nvPr/>
        </p:nvSpPr>
        <p:spPr>
          <a:xfrm>
            <a:off x="6042125" y="3773710"/>
            <a:ext cx="676285" cy="407963"/>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D6B73950-DC2A-4DC3-8C65-D326B3D4EE45}"/>
              </a:ext>
            </a:extLst>
          </p:cNvPr>
          <p:cNvSpPr/>
          <p:nvPr/>
        </p:nvSpPr>
        <p:spPr>
          <a:xfrm>
            <a:off x="8167092" y="3836455"/>
            <a:ext cx="676285" cy="407963"/>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Arrow: Right 33">
            <a:extLst>
              <a:ext uri="{FF2B5EF4-FFF2-40B4-BE49-F238E27FC236}">
                <a16:creationId xmlns:a16="http://schemas.microsoft.com/office/drawing/2014/main" id="{4EC8F10E-5BE6-4854-A178-3B26C89BB7A2}"/>
              </a:ext>
            </a:extLst>
          </p:cNvPr>
          <p:cNvSpPr/>
          <p:nvPr/>
        </p:nvSpPr>
        <p:spPr>
          <a:xfrm>
            <a:off x="10335263" y="3864022"/>
            <a:ext cx="676285" cy="407963"/>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itle 1">
            <a:extLst>
              <a:ext uri="{FF2B5EF4-FFF2-40B4-BE49-F238E27FC236}">
                <a16:creationId xmlns:a16="http://schemas.microsoft.com/office/drawing/2014/main" id="{7DA79612-6158-4676-B2A7-AC80111F820F}"/>
              </a:ext>
            </a:extLst>
          </p:cNvPr>
          <p:cNvSpPr txBox="1">
            <a:spLocks/>
          </p:cNvSpPr>
          <p:nvPr/>
        </p:nvSpPr>
        <p:spPr>
          <a:xfrm>
            <a:off x="-5005" y="205276"/>
            <a:ext cx="5962920" cy="1268289"/>
          </a:xfrm>
          <a:prstGeom prst="rect">
            <a:avLst/>
          </a:prstGeom>
        </p:spPr>
        <p:txBody>
          <a:bodyPr vert="horz" lIns="109728" tIns="109728" rIns="109728" bIns="91440" rtlCol="0" anchor="b">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pPr algn="ctr">
              <a:lnSpc>
                <a:spcPct val="120000"/>
              </a:lnSpc>
            </a:pPr>
            <a:r>
              <a:rPr lang="en-US" sz="4000" dirty="0"/>
              <a:t>System Layout</a:t>
            </a:r>
          </a:p>
        </p:txBody>
      </p:sp>
      <p:pic>
        <p:nvPicPr>
          <p:cNvPr id="2" name="Picture 2" descr="Assumption University (Thailand) - Wikipedia">
            <a:extLst>
              <a:ext uri="{FF2B5EF4-FFF2-40B4-BE49-F238E27FC236}">
                <a16:creationId xmlns:a16="http://schemas.microsoft.com/office/drawing/2014/main" id="{224A6ED1-786B-420F-B7CD-F65C74560C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
        <p:nvSpPr>
          <p:cNvPr id="35" name="Title 1">
            <a:extLst>
              <a:ext uri="{FF2B5EF4-FFF2-40B4-BE49-F238E27FC236}">
                <a16:creationId xmlns:a16="http://schemas.microsoft.com/office/drawing/2014/main" id="{E3F8B35A-0378-40A2-870F-EFAD7FA33424}"/>
              </a:ext>
            </a:extLst>
          </p:cNvPr>
          <p:cNvSpPr txBox="1">
            <a:spLocks/>
          </p:cNvSpPr>
          <p:nvPr/>
        </p:nvSpPr>
        <p:spPr>
          <a:xfrm>
            <a:off x="0" y="187791"/>
            <a:ext cx="5962920" cy="1268289"/>
          </a:xfrm>
          <a:prstGeom prst="rect">
            <a:avLst/>
          </a:prstGeom>
        </p:spPr>
        <p:txBody>
          <a:bodyPr vert="horz" lIns="109728" tIns="109728" rIns="109728" bIns="91440" rtlCol="0" anchor="b">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pPr algn="ctr">
              <a:lnSpc>
                <a:spcPct val="120000"/>
              </a:lnSpc>
            </a:pPr>
            <a:r>
              <a:rPr lang="en-US" sz="4000" dirty="0"/>
              <a:t>System Layout</a:t>
            </a:r>
          </a:p>
        </p:txBody>
      </p:sp>
    </p:spTree>
    <p:extLst>
      <p:ext uri="{BB962C8B-B14F-4D97-AF65-F5344CB8AC3E}">
        <p14:creationId xmlns:p14="http://schemas.microsoft.com/office/powerpoint/2010/main" val="103408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7FC03FC-158F-41EC-A4BB-5C949CA781E5}"/>
              </a:ext>
            </a:extLst>
          </p:cNvPr>
          <p:cNvSpPr/>
          <p:nvPr/>
        </p:nvSpPr>
        <p:spPr>
          <a:xfrm>
            <a:off x="1464365" y="5483315"/>
            <a:ext cx="9263270" cy="29154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78DBE98A-9271-44C1-A3EA-8EFEC2CE52A5}"/>
              </a:ext>
            </a:extLst>
          </p:cNvPr>
          <p:cNvSpPr/>
          <p:nvPr/>
        </p:nvSpPr>
        <p:spPr>
          <a:xfrm>
            <a:off x="8092568" y="4725340"/>
            <a:ext cx="676285" cy="407963"/>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36CACCBE-3909-42EC-9A7C-BA0B67619281}"/>
              </a:ext>
            </a:extLst>
          </p:cNvPr>
          <p:cNvSpPr/>
          <p:nvPr/>
        </p:nvSpPr>
        <p:spPr>
          <a:xfrm>
            <a:off x="5684678" y="4704811"/>
            <a:ext cx="676285" cy="407963"/>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324CC398-14B5-484B-B49C-B6BE3A1D9880}"/>
              </a:ext>
            </a:extLst>
          </p:cNvPr>
          <p:cNvSpPr/>
          <p:nvPr/>
        </p:nvSpPr>
        <p:spPr>
          <a:xfrm>
            <a:off x="3232833" y="4696365"/>
            <a:ext cx="676285" cy="407963"/>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itle 1">
            <a:extLst>
              <a:ext uri="{FF2B5EF4-FFF2-40B4-BE49-F238E27FC236}">
                <a16:creationId xmlns:a16="http://schemas.microsoft.com/office/drawing/2014/main" id="{679463D3-6DE7-4FB5-A298-7F630CA02671}"/>
              </a:ext>
            </a:extLst>
          </p:cNvPr>
          <p:cNvSpPr txBox="1">
            <a:spLocks/>
          </p:cNvSpPr>
          <p:nvPr/>
        </p:nvSpPr>
        <p:spPr>
          <a:xfrm>
            <a:off x="-5005" y="205276"/>
            <a:ext cx="5962920" cy="1268289"/>
          </a:xfrm>
          <a:prstGeom prst="rect">
            <a:avLst/>
          </a:prstGeom>
        </p:spPr>
        <p:txBody>
          <a:bodyPr vert="horz" lIns="109728" tIns="109728" rIns="109728" bIns="91440" rtlCol="0" anchor="b">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pPr algn="ctr">
              <a:lnSpc>
                <a:spcPct val="120000"/>
              </a:lnSpc>
            </a:pPr>
            <a:r>
              <a:rPr lang="en-US" sz="4000" dirty="0"/>
              <a:t>System Layout</a:t>
            </a:r>
          </a:p>
        </p:txBody>
      </p:sp>
      <p:grpSp>
        <p:nvGrpSpPr>
          <p:cNvPr id="29" name="Group 28">
            <a:extLst>
              <a:ext uri="{FF2B5EF4-FFF2-40B4-BE49-F238E27FC236}">
                <a16:creationId xmlns:a16="http://schemas.microsoft.com/office/drawing/2014/main" id="{D59E2B08-E361-4019-902D-6C2434DA0AB6}"/>
              </a:ext>
            </a:extLst>
          </p:cNvPr>
          <p:cNvGrpSpPr/>
          <p:nvPr/>
        </p:nvGrpSpPr>
        <p:grpSpPr>
          <a:xfrm>
            <a:off x="1708349" y="4327181"/>
            <a:ext cx="1232454" cy="1172345"/>
            <a:chOff x="4687498" y="3428841"/>
            <a:chExt cx="1232454" cy="1172345"/>
          </a:xfrm>
        </p:grpSpPr>
        <p:sp>
          <p:nvSpPr>
            <p:cNvPr id="30" name="Oval 29">
              <a:extLst>
                <a:ext uri="{FF2B5EF4-FFF2-40B4-BE49-F238E27FC236}">
                  <a16:creationId xmlns:a16="http://schemas.microsoft.com/office/drawing/2014/main" id="{39D4C91A-5AB9-43F1-BCF3-290A0CEB5ABB}"/>
                </a:ext>
              </a:extLst>
            </p:cNvPr>
            <p:cNvSpPr/>
            <p:nvPr/>
          </p:nvSpPr>
          <p:spPr>
            <a:xfrm>
              <a:off x="4687499" y="3479039"/>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1" name="Group 30">
              <a:extLst>
                <a:ext uri="{FF2B5EF4-FFF2-40B4-BE49-F238E27FC236}">
                  <a16:creationId xmlns:a16="http://schemas.microsoft.com/office/drawing/2014/main" id="{AAB69A3F-ECE8-4D69-BC39-AD2A7619225C}"/>
                </a:ext>
              </a:extLst>
            </p:cNvPr>
            <p:cNvGrpSpPr/>
            <p:nvPr/>
          </p:nvGrpSpPr>
          <p:grpSpPr>
            <a:xfrm>
              <a:off x="4687500" y="3625426"/>
              <a:ext cx="1232452" cy="975760"/>
              <a:chOff x="4658139" y="2583881"/>
              <a:chExt cx="1232452" cy="975760"/>
            </a:xfrm>
          </p:grpSpPr>
          <p:sp>
            <p:nvSpPr>
              <p:cNvPr id="33" name="Rectangle: Rounded Corners 32">
                <a:extLst>
                  <a:ext uri="{FF2B5EF4-FFF2-40B4-BE49-F238E27FC236}">
                    <a16:creationId xmlns:a16="http://schemas.microsoft.com/office/drawing/2014/main" id="{76042FCD-F6DE-4C5D-8693-0142F4DC28B4}"/>
                  </a:ext>
                </a:extLst>
              </p:cNvPr>
              <p:cNvSpPr/>
              <p:nvPr/>
            </p:nvSpPr>
            <p:spPr>
              <a:xfrm>
                <a:off x="4658139" y="2583881"/>
                <a:ext cx="1232452" cy="802477"/>
              </a:xfrm>
              <a:prstGeom prst="roundRect">
                <a:avLst/>
              </a:prstGeom>
              <a:solidFill>
                <a:srgbClr val="57B3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a:extLst>
                  <a:ext uri="{FF2B5EF4-FFF2-40B4-BE49-F238E27FC236}">
                    <a16:creationId xmlns:a16="http://schemas.microsoft.com/office/drawing/2014/main" id="{42E41D2B-3D48-43F7-89F4-AAE92A69CA63}"/>
                  </a:ext>
                </a:extLst>
              </p:cNvPr>
              <p:cNvSpPr/>
              <p:nvPr/>
            </p:nvSpPr>
            <p:spPr>
              <a:xfrm>
                <a:off x="4855685" y="3221710"/>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B48F09F9-A99B-438D-BF2F-DF91230AE2B0}"/>
                  </a:ext>
                </a:extLst>
              </p:cNvPr>
              <p:cNvSpPr/>
              <p:nvPr/>
            </p:nvSpPr>
            <p:spPr>
              <a:xfrm>
                <a:off x="5449961" y="3217392"/>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32" name="Oval 31">
              <a:extLst>
                <a:ext uri="{FF2B5EF4-FFF2-40B4-BE49-F238E27FC236}">
                  <a16:creationId xmlns:a16="http://schemas.microsoft.com/office/drawing/2014/main" id="{B5164533-A648-46C7-BCCF-F2631B1B26B0}"/>
                </a:ext>
              </a:extLst>
            </p:cNvPr>
            <p:cNvSpPr/>
            <p:nvPr/>
          </p:nvSpPr>
          <p:spPr>
            <a:xfrm>
              <a:off x="4687498" y="3428841"/>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3A77F05B-8F79-4055-98EB-CD1E357BD0D1}"/>
              </a:ext>
            </a:extLst>
          </p:cNvPr>
          <p:cNvGrpSpPr/>
          <p:nvPr/>
        </p:nvGrpSpPr>
        <p:grpSpPr>
          <a:xfrm>
            <a:off x="4201148" y="4327181"/>
            <a:ext cx="1232454" cy="1172345"/>
            <a:chOff x="4687498" y="3428841"/>
            <a:chExt cx="1232454" cy="1172345"/>
          </a:xfrm>
        </p:grpSpPr>
        <p:sp>
          <p:nvSpPr>
            <p:cNvPr id="37" name="Oval 36">
              <a:extLst>
                <a:ext uri="{FF2B5EF4-FFF2-40B4-BE49-F238E27FC236}">
                  <a16:creationId xmlns:a16="http://schemas.microsoft.com/office/drawing/2014/main" id="{D207B844-E428-4D16-BF72-6451875F9847}"/>
                </a:ext>
              </a:extLst>
            </p:cNvPr>
            <p:cNvSpPr/>
            <p:nvPr/>
          </p:nvSpPr>
          <p:spPr>
            <a:xfrm>
              <a:off x="4687499" y="3479039"/>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41177688-3EEF-4896-B088-995D19DF623C}"/>
                </a:ext>
              </a:extLst>
            </p:cNvPr>
            <p:cNvGrpSpPr/>
            <p:nvPr/>
          </p:nvGrpSpPr>
          <p:grpSpPr>
            <a:xfrm>
              <a:off x="4687500" y="3625426"/>
              <a:ext cx="1232452" cy="975760"/>
              <a:chOff x="4658139" y="2583881"/>
              <a:chExt cx="1232452" cy="975760"/>
            </a:xfrm>
          </p:grpSpPr>
          <p:sp>
            <p:nvSpPr>
              <p:cNvPr id="40" name="Rectangle: Rounded Corners 39">
                <a:extLst>
                  <a:ext uri="{FF2B5EF4-FFF2-40B4-BE49-F238E27FC236}">
                    <a16:creationId xmlns:a16="http://schemas.microsoft.com/office/drawing/2014/main" id="{5624FB91-70AC-4CC6-ABEC-F47A296575EE}"/>
                  </a:ext>
                </a:extLst>
              </p:cNvPr>
              <p:cNvSpPr/>
              <p:nvPr/>
            </p:nvSpPr>
            <p:spPr>
              <a:xfrm>
                <a:off x="4658139" y="2583881"/>
                <a:ext cx="1232452" cy="802477"/>
              </a:xfrm>
              <a:prstGeom prst="roundRect">
                <a:avLst/>
              </a:prstGeom>
              <a:solidFill>
                <a:srgbClr val="57B3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Oval 40">
                <a:extLst>
                  <a:ext uri="{FF2B5EF4-FFF2-40B4-BE49-F238E27FC236}">
                    <a16:creationId xmlns:a16="http://schemas.microsoft.com/office/drawing/2014/main" id="{A851A48A-F626-415C-A7CC-8ED878CEAD5A}"/>
                  </a:ext>
                </a:extLst>
              </p:cNvPr>
              <p:cNvSpPr/>
              <p:nvPr/>
            </p:nvSpPr>
            <p:spPr>
              <a:xfrm>
                <a:off x="4855685" y="3221710"/>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234AEE2F-7032-481B-94BB-FDF391FE6A20}"/>
                  </a:ext>
                </a:extLst>
              </p:cNvPr>
              <p:cNvSpPr/>
              <p:nvPr/>
            </p:nvSpPr>
            <p:spPr>
              <a:xfrm>
                <a:off x="5449961" y="3217392"/>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39" name="Oval 38">
              <a:extLst>
                <a:ext uri="{FF2B5EF4-FFF2-40B4-BE49-F238E27FC236}">
                  <a16:creationId xmlns:a16="http://schemas.microsoft.com/office/drawing/2014/main" id="{83C0EA30-8465-4F11-8DD6-FECB6D67464C}"/>
                </a:ext>
              </a:extLst>
            </p:cNvPr>
            <p:cNvSpPr/>
            <p:nvPr/>
          </p:nvSpPr>
          <p:spPr>
            <a:xfrm>
              <a:off x="4687498" y="3428841"/>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3" name="Group 42">
            <a:extLst>
              <a:ext uri="{FF2B5EF4-FFF2-40B4-BE49-F238E27FC236}">
                <a16:creationId xmlns:a16="http://schemas.microsoft.com/office/drawing/2014/main" id="{061C777E-CA82-401E-9DA9-E060154CC4D6}"/>
              </a:ext>
            </a:extLst>
          </p:cNvPr>
          <p:cNvGrpSpPr/>
          <p:nvPr/>
        </p:nvGrpSpPr>
        <p:grpSpPr>
          <a:xfrm>
            <a:off x="6610220" y="4322619"/>
            <a:ext cx="1232454" cy="1172345"/>
            <a:chOff x="4687498" y="3428841"/>
            <a:chExt cx="1232454" cy="1172345"/>
          </a:xfrm>
        </p:grpSpPr>
        <p:sp>
          <p:nvSpPr>
            <p:cNvPr id="44" name="Oval 43">
              <a:extLst>
                <a:ext uri="{FF2B5EF4-FFF2-40B4-BE49-F238E27FC236}">
                  <a16:creationId xmlns:a16="http://schemas.microsoft.com/office/drawing/2014/main" id="{8367A231-939A-4779-AD43-29D211600553}"/>
                </a:ext>
              </a:extLst>
            </p:cNvPr>
            <p:cNvSpPr/>
            <p:nvPr/>
          </p:nvSpPr>
          <p:spPr>
            <a:xfrm>
              <a:off x="4687499" y="3479039"/>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45CF09AC-FCD9-4E67-85E9-F26F6C8A0D7B}"/>
                </a:ext>
              </a:extLst>
            </p:cNvPr>
            <p:cNvGrpSpPr/>
            <p:nvPr/>
          </p:nvGrpSpPr>
          <p:grpSpPr>
            <a:xfrm>
              <a:off x="4687500" y="3625426"/>
              <a:ext cx="1232452" cy="975760"/>
              <a:chOff x="4658139" y="2583881"/>
              <a:chExt cx="1232452" cy="975760"/>
            </a:xfrm>
          </p:grpSpPr>
          <p:sp>
            <p:nvSpPr>
              <p:cNvPr id="47" name="Rectangle: Rounded Corners 46">
                <a:extLst>
                  <a:ext uri="{FF2B5EF4-FFF2-40B4-BE49-F238E27FC236}">
                    <a16:creationId xmlns:a16="http://schemas.microsoft.com/office/drawing/2014/main" id="{10214EAC-AC86-493F-A1EE-B143A0B89391}"/>
                  </a:ext>
                </a:extLst>
              </p:cNvPr>
              <p:cNvSpPr/>
              <p:nvPr/>
            </p:nvSpPr>
            <p:spPr>
              <a:xfrm>
                <a:off x="4658139" y="2583881"/>
                <a:ext cx="1232452" cy="802477"/>
              </a:xfrm>
              <a:prstGeom prst="roundRect">
                <a:avLst/>
              </a:prstGeom>
              <a:solidFill>
                <a:srgbClr val="57B3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7B12EC31-32AC-4702-A8CC-35674CF3732B}"/>
                  </a:ext>
                </a:extLst>
              </p:cNvPr>
              <p:cNvSpPr/>
              <p:nvPr/>
            </p:nvSpPr>
            <p:spPr>
              <a:xfrm>
                <a:off x="4855685" y="3221710"/>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6E347911-3DEC-41E3-B272-2C784369C42C}"/>
                  </a:ext>
                </a:extLst>
              </p:cNvPr>
              <p:cNvSpPr/>
              <p:nvPr/>
            </p:nvSpPr>
            <p:spPr>
              <a:xfrm>
                <a:off x="5449961" y="3217392"/>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46" name="Oval 45">
              <a:extLst>
                <a:ext uri="{FF2B5EF4-FFF2-40B4-BE49-F238E27FC236}">
                  <a16:creationId xmlns:a16="http://schemas.microsoft.com/office/drawing/2014/main" id="{FBE80224-3A14-48C9-B637-9E5449212791}"/>
                </a:ext>
              </a:extLst>
            </p:cNvPr>
            <p:cNvSpPr/>
            <p:nvPr/>
          </p:nvSpPr>
          <p:spPr>
            <a:xfrm>
              <a:off x="4687498" y="3428841"/>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2" descr="Assumption University (Thailand) - Wikipedia">
            <a:extLst>
              <a:ext uri="{FF2B5EF4-FFF2-40B4-BE49-F238E27FC236}">
                <a16:creationId xmlns:a16="http://schemas.microsoft.com/office/drawing/2014/main" id="{45D8A2DD-4D03-485C-95C8-A668FEF067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grpSp>
        <p:nvGrpSpPr>
          <p:cNvPr id="50" name="Group 49">
            <a:extLst>
              <a:ext uri="{FF2B5EF4-FFF2-40B4-BE49-F238E27FC236}">
                <a16:creationId xmlns:a16="http://schemas.microsoft.com/office/drawing/2014/main" id="{37AA0419-0667-4328-BA81-39AFA20EC799}"/>
              </a:ext>
            </a:extLst>
          </p:cNvPr>
          <p:cNvGrpSpPr/>
          <p:nvPr/>
        </p:nvGrpSpPr>
        <p:grpSpPr>
          <a:xfrm>
            <a:off x="9055770" y="4479889"/>
            <a:ext cx="1192628" cy="1036509"/>
            <a:chOff x="7716081" y="2561321"/>
            <a:chExt cx="3087754" cy="2942523"/>
          </a:xfrm>
        </p:grpSpPr>
        <p:sp>
          <p:nvSpPr>
            <p:cNvPr id="51" name="Rectangle 50">
              <a:extLst>
                <a:ext uri="{FF2B5EF4-FFF2-40B4-BE49-F238E27FC236}">
                  <a16:creationId xmlns:a16="http://schemas.microsoft.com/office/drawing/2014/main" id="{2730D380-FE6A-432F-9193-F534BE801948}"/>
                </a:ext>
              </a:extLst>
            </p:cNvPr>
            <p:cNvSpPr/>
            <p:nvPr/>
          </p:nvSpPr>
          <p:spPr>
            <a:xfrm>
              <a:off x="7716081" y="2561321"/>
              <a:ext cx="3087754" cy="4669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a:extLst>
                <a:ext uri="{FF2B5EF4-FFF2-40B4-BE49-F238E27FC236}">
                  <a16:creationId xmlns:a16="http://schemas.microsoft.com/office/drawing/2014/main" id="{C54F7C27-0A46-4600-BE8B-59760E2CCAB2}"/>
                </a:ext>
              </a:extLst>
            </p:cNvPr>
            <p:cNvSpPr/>
            <p:nvPr/>
          </p:nvSpPr>
          <p:spPr>
            <a:xfrm rot="5400000">
              <a:off x="8061276" y="3978832"/>
              <a:ext cx="2465120" cy="5849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03731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lowchart: Process 42">
            <a:extLst>
              <a:ext uri="{FF2B5EF4-FFF2-40B4-BE49-F238E27FC236}">
                <a16:creationId xmlns:a16="http://schemas.microsoft.com/office/drawing/2014/main" id="{EBF69977-A802-4F11-B84B-9104A43FB2D0}"/>
              </a:ext>
            </a:extLst>
          </p:cNvPr>
          <p:cNvSpPr/>
          <p:nvPr/>
        </p:nvSpPr>
        <p:spPr>
          <a:xfrm rot="19439498" flipH="1">
            <a:off x="7405343" y="5144271"/>
            <a:ext cx="45719" cy="366528"/>
          </a:xfrm>
          <a:prstGeom prst="flowChartProcess">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44" name="Flowchart: Process 43">
            <a:extLst>
              <a:ext uri="{FF2B5EF4-FFF2-40B4-BE49-F238E27FC236}">
                <a16:creationId xmlns:a16="http://schemas.microsoft.com/office/drawing/2014/main" id="{4EB17F06-68CC-499C-BFF8-CE638F779636}"/>
              </a:ext>
            </a:extLst>
          </p:cNvPr>
          <p:cNvSpPr/>
          <p:nvPr/>
        </p:nvSpPr>
        <p:spPr>
          <a:xfrm rot="13092277" flipH="1">
            <a:off x="7070442" y="5132160"/>
            <a:ext cx="45719" cy="366528"/>
          </a:xfrm>
          <a:prstGeom prst="flowChartProcess">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40" name="Flowchart: Process 39">
            <a:extLst>
              <a:ext uri="{FF2B5EF4-FFF2-40B4-BE49-F238E27FC236}">
                <a16:creationId xmlns:a16="http://schemas.microsoft.com/office/drawing/2014/main" id="{F6D4B892-861E-4153-AD8C-BAE806075348}"/>
              </a:ext>
            </a:extLst>
          </p:cNvPr>
          <p:cNvSpPr/>
          <p:nvPr/>
        </p:nvSpPr>
        <p:spPr>
          <a:xfrm rot="19439498" flipH="1">
            <a:off x="7428515" y="4385868"/>
            <a:ext cx="45719" cy="366528"/>
          </a:xfrm>
          <a:prstGeom prst="flowChartProcess">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39" name="Flowchart: Process 38">
            <a:extLst>
              <a:ext uri="{FF2B5EF4-FFF2-40B4-BE49-F238E27FC236}">
                <a16:creationId xmlns:a16="http://schemas.microsoft.com/office/drawing/2014/main" id="{2A0A2D0D-1937-4108-B58E-6CD3CF5ADECB}"/>
              </a:ext>
            </a:extLst>
          </p:cNvPr>
          <p:cNvSpPr/>
          <p:nvPr/>
        </p:nvSpPr>
        <p:spPr>
          <a:xfrm rot="13092277" flipH="1">
            <a:off x="7036735" y="4393608"/>
            <a:ext cx="45719" cy="366528"/>
          </a:xfrm>
          <a:prstGeom prst="flowChartProcess">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37" name="Flowchart: Process 36">
            <a:extLst>
              <a:ext uri="{FF2B5EF4-FFF2-40B4-BE49-F238E27FC236}">
                <a16:creationId xmlns:a16="http://schemas.microsoft.com/office/drawing/2014/main" id="{28391200-2B35-4849-96D1-78C2B6540F99}"/>
              </a:ext>
            </a:extLst>
          </p:cNvPr>
          <p:cNvSpPr/>
          <p:nvPr/>
        </p:nvSpPr>
        <p:spPr>
          <a:xfrm>
            <a:off x="7193719" y="4304000"/>
            <a:ext cx="131422" cy="915586"/>
          </a:xfrm>
          <a:prstGeom prst="flowChartProcess">
            <a:avLst/>
          </a:prstGeom>
          <a:ln>
            <a:solidFill>
              <a:schemeClr val="bg2">
                <a:lumMod val="1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2" name="Rectangle 1">
            <a:extLst>
              <a:ext uri="{FF2B5EF4-FFF2-40B4-BE49-F238E27FC236}">
                <a16:creationId xmlns:a16="http://schemas.microsoft.com/office/drawing/2014/main" id="{0B7BA0BC-A1E4-4694-A2DB-B2FC6931DDA1}"/>
              </a:ext>
            </a:extLst>
          </p:cNvPr>
          <p:cNvSpPr/>
          <p:nvPr/>
        </p:nvSpPr>
        <p:spPr>
          <a:xfrm>
            <a:off x="1464365" y="5483315"/>
            <a:ext cx="9263270" cy="291547"/>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3F7AC949-EE99-41BC-B240-513058B290B3}"/>
              </a:ext>
            </a:extLst>
          </p:cNvPr>
          <p:cNvGrpSpPr/>
          <p:nvPr/>
        </p:nvGrpSpPr>
        <p:grpSpPr>
          <a:xfrm>
            <a:off x="7716081" y="4467335"/>
            <a:ext cx="1192628" cy="1036509"/>
            <a:chOff x="7716081" y="2561321"/>
            <a:chExt cx="3087754" cy="2942523"/>
          </a:xfrm>
        </p:grpSpPr>
        <p:sp>
          <p:nvSpPr>
            <p:cNvPr id="3" name="Rectangle 2">
              <a:extLst>
                <a:ext uri="{FF2B5EF4-FFF2-40B4-BE49-F238E27FC236}">
                  <a16:creationId xmlns:a16="http://schemas.microsoft.com/office/drawing/2014/main" id="{562C0EF0-E6E5-447B-A4D2-2BE4CB887F45}"/>
                </a:ext>
              </a:extLst>
            </p:cNvPr>
            <p:cNvSpPr/>
            <p:nvPr/>
          </p:nvSpPr>
          <p:spPr>
            <a:xfrm>
              <a:off x="7716081" y="2561321"/>
              <a:ext cx="3087754" cy="4669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2F8F4B26-BDC5-4563-8A24-4462E3E1DF43}"/>
                </a:ext>
              </a:extLst>
            </p:cNvPr>
            <p:cNvSpPr/>
            <p:nvPr/>
          </p:nvSpPr>
          <p:spPr>
            <a:xfrm rot="5400000">
              <a:off x="8061276" y="3978832"/>
              <a:ext cx="2465120" cy="5849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Arrow: Right 6">
            <a:extLst>
              <a:ext uri="{FF2B5EF4-FFF2-40B4-BE49-F238E27FC236}">
                <a16:creationId xmlns:a16="http://schemas.microsoft.com/office/drawing/2014/main" id="{99BEFB13-B0ED-448E-927F-81F733D0EAB4}"/>
              </a:ext>
            </a:extLst>
          </p:cNvPr>
          <p:cNvSpPr/>
          <p:nvPr/>
        </p:nvSpPr>
        <p:spPr>
          <a:xfrm>
            <a:off x="3232833" y="4696365"/>
            <a:ext cx="676285" cy="407963"/>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3BFD875C-BB74-428D-9C65-410EEDE2862E}"/>
              </a:ext>
            </a:extLst>
          </p:cNvPr>
          <p:cNvGrpSpPr/>
          <p:nvPr/>
        </p:nvGrpSpPr>
        <p:grpSpPr>
          <a:xfrm>
            <a:off x="1708349" y="4327181"/>
            <a:ext cx="1232454" cy="1172345"/>
            <a:chOff x="4687498" y="3428841"/>
            <a:chExt cx="1232454" cy="1172345"/>
          </a:xfrm>
        </p:grpSpPr>
        <p:sp>
          <p:nvSpPr>
            <p:cNvPr id="9" name="Oval 8">
              <a:extLst>
                <a:ext uri="{FF2B5EF4-FFF2-40B4-BE49-F238E27FC236}">
                  <a16:creationId xmlns:a16="http://schemas.microsoft.com/office/drawing/2014/main" id="{73AC944B-ED59-4950-9956-F25F3282D611}"/>
                </a:ext>
              </a:extLst>
            </p:cNvPr>
            <p:cNvSpPr/>
            <p:nvPr/>
          </p:nvSpPr>
          <p:spPr>
            <a:xfrm>
              <a:off x="4687499" y="3479039"/>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CAA17371-95A2-4D4C-9033-398F99354F2A}"/>
                </a:ext>
              </a:extLst>
            </p:cNvPr>
            <p:cNvGrpSpPr/>
            <p:nvPr/>
          </p:nvGrpSpPr>
          <p:grpSpPr>
            <a:xfrm>
              <a:off x="4687500" y="3625426"/>
              <a:ext cx="1232452" cy="975760"/>
              <a:chOff x="4658139" y="2583881"/>
              <a:chExt cx="1232452" cy="975760"/>
            </a:xfrm>
          </p:grpSpPr>
          <p:sp>
            <p:nvSpPr>
              <p:cNvPr id="12" name="Rectangle: Rounded Corners 11">
                <a:extLst>
                  <a:ext uri="{FF2B5EF4-FFF2-40B4-BE49-F238E27FC236}">
                    <a16:creationId xmlns:a16="http://schemas.microsoft.com/office/drawing/2014/main" id="{5A975689-DE36-4D8C-9729-E0B9227D4833}"/>
                  </a:ext>
                </a:extLst>
              </p:cNvPr>
              <p:cNvSpPr/>
              <p:nvPr/>
            </p:nvSpPr>
            <p:spPr>
              <a:xfrm>
                <a:off x="4658139" y="2583881"/>
                <a:ext cx="1232452" cy="802477"/>
              </a:xfrm>
              <a:prstGeom prst="roundRect">
                <a:avLst/>
              </a:prstGeom>
              <a:solidFill>
                <a:srgbClr val="57B3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86C47F91-5049-446D-AA12-F74B8E4E0CBD}"/>
                  </a:ext>
                </a:extLst>
              </p:cNvPr>
              <p:cNvSpPr/>
              <p:nvPr/>
            </p:nvSpPr>
            <p:spPr>
              <a:xfrm>
                <a:off x="4855685" y="3221710"/>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8AFF5BE4-9FB3-48DA-99C7-CE33AD762FED}"/>
                  </a:ext>
                </a:extLst>
              </p:cNvPr>
              <p:cNvSpPr/>
              <p:nvPr/>
            </p:nvSpPr>
            <p:spPr>
              <a:xfrm>
                <a:off x="5449961" y="3217392"/>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11" name="Oval 10">
              <a:extLst>
                <a:ext uri="{FF2B5EF4-FFF2-40B4-BE49-F238E27FC236}">
                  <a16:creationId xmlns:a16="http://schemas.microsoft.com/office/drawing/2014/main" id="{E590CEB5-0E70-4DC8-93C4-26E0201EB2F9}"/>
                </a:ext>
              </a:extLst>
            </p:cNvPr>
            <p:cNvSpPr/>
            <p:nvPr/>
          </p:nvSpPr>
          <p:spPr>
            <a:xfrm>
              <a:off x="4687498" y="3428841"/>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156D56D9-A181-40F5-887B-02D58896FE94}"/>
              </a:ext>
            </a:extLst>
          </p:cNvPr>
          <p:cNvGrpSpPr/>
          <p:nvPr/>
        </p:nvGrpSpPr>
        <p:grpSpPr>
          <a:xfrm>
            <a:off x="4201148" y="4327181"/>
            <a:ext cx="1232454" cy="1172345"/>
            <a:chOff x="4687498" y="3428841"/>
            <a:chExt cx="1232454" cy="1172345"/>
          </a:xfrm>
        </p:grpSpPr>
        <p:sp>
          <p:nvSpPr>
            <p:cNvPr id="16" name="Oval 15">
              <a:extLst>
                <a:ext uri="{FF2B5EF4-FFF2-40B4-BE49-F238E27FC236}">
                  <a16:creationId xmlns:a16="http://schemas.microsoft.com/office/drawing/2014/main" id="{857563A5-C136-4B87-81A3-8858B7BC7DDA}"/>
                </a:ext>
              </a:extLst>
            </p:cNvPr>
            <p:cNvSpPr/>
            <p:nvPr/>
          </p:nvSpPr>
          <p:spPr>
            <a:xfrm>
              <a:off x="4687499" y="3479039"/>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71029293-BA5B-47AC-AEA3-B20C6B936094}"/>
                </a:ext>
              </a:extLst>
            </p:cNvPr>
            <p:cNvGrpSpPr/>
            <p:nvPr/>
          </p:nvGrpSpPr>
          <p:grpSpPr>
            <a:xfrm>
              <a:off x="4687500" y="3625426"/>
              <a:ext cx="1232452" cy="975760"/>
              <a:chOff x="4658139" y="2583881"/>
              <a:chExt cx="1232452" cy="975760"/>
            </a:xfrm>
          </p:grpSpPr>
          <p:sp>
            <p:nvSpPr>
              <p:cNvPr id="19" name="Rectangle: Rounded Corners 18">
                <a:extLst>
                  <a:ext uri="{FF2B5EF4-FFF2-40B4-BE49-F238E27FC236}">
                    <a16:creationId xmlns:a16="http://schemas.microsoft.com/office/drawing/2014/main" id="{7FADF3A3-54E0-4CC0-8BA1-28FBBC3783B1}"/>
                  </a:ext>
                </a:extLst>
              </p:cNvPr>
              <p:cNvSpPr/>
              <p:nvPr/>
            </p:nvSpPr>
            <p:spPr>
              <a:xfrm>
                <a:off x="4658139" y="2583881"/>
                <a:ext cx="1232452" cy="802477"/>
              </a:xfrm>
              <a:prstGeom prst="roundRect">
                <a:avLst/>
              </a:prstGeom>
              <a:solidFill>
                <a:srgbClr val="57B3C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9EF53AF8-0120-448C-9C4B-1C006E5DA06D}"/>
                  </a:ext>
                </a:extLst>
              </p:cNvPr>
              <p:cNvSpPr/>
              <p:nvPr/>
            </p:nvSpPr>
            <p:spPr>
              <a:xfrm>
                <a:off x="4855685" y="3221710"/>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D9A1D304-5C95-4B9D-BC30-E50FE6C88227}"/>
                  </a:ext>
                </a:extLst>
              </p:cNvPr>
              <p:cNvSpPr/>
              <p:nvPr/>
            </p:nvSpPr>
            <p:spPr>
              <a:xfrm>
                <a:off x="5449961" y="3217392"/>
                <a:ext cx="284922" cy="337931"/>
              </a:xfrm>
              <a:prstGeom prst="ellipse">
                <a:avLst/>
              </a:prstGeom>
              <a:ln w="19050">
                <a:solidFill>
                  <a:schemeClr val="tx2">
                    <a:lumMod val="40000"/>
                    <a:lumOff val="60000"/>
                  </a:schemeClr>
                </a:solidFill>
              </a:ln>
              <a:effectLst>
                <a:outerShdw blurRad="50800" dist="38100" dir="16200000" rotWithShape="0">
                  <a:prstClr val="black">
                    <a:alpha val="40000"/>
                  </a:prstClr>
                </a:outerShdw>
              </a:effectLst>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sp>
          <p:nvSpPr>
            <p:cNvPr id="18" name="Oval 17">
              <a:extLst>
                <a:ext uri="{FF2B5EF4-FFF2-40B4-BE49-F238E27FC236}">
                  <a16:creationId xmlns:a16="http://schemas.microsoft.com/office/drawing/2014/main" id="{DB41EA68-2037-4039-AE13-54F69C6C2D91}"/>
                </a:ext>
              </a:extLst>
            </p:cNvPr>
            <p:cNvSpPr/>
            <p:nvPr/>
          </p:nvSpPr>
          <p:spPr>
            <a:xfrm>
              <a:off x="4687498" y="3428841"/>
              <a:ext cx="1232453" cy="140154"/>
            </a:xfrm>
            <a:prstGeom prst="ellipse">
              <a:avLst/>
            </a:prstGeom>
            <a:solidFill>
              <a:srgbClr val="DD3F9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A0D49757-3E52-4537-B47E-CB6401899671}"/>
              </a:ext>
            </a:extLst>
          </p:cNvPr>
          <p:cNvSpPr txBox="1"/>
          <p:nvPr/>
        </p:nvSpPr>
        <p:spPr>
          <a:xfrm>
            <a:off x="5579744" y="4696365"/>
            <a:ext cx="1178656" cy="523220"/>
          </a:xfrm>
          <a:prstGeom prst="rect">
            <a:avLst/>
          </a:prstGeom>
          <a:noFill/>
        </p:spPr>
        <p:txBody>
          <a:bodyPr wrap="none" rtlCol="0">
            <a:spAutoFit/>
          </a:bodyPr>
          <a:lstStyle/>
          <a:p>
            <a:r>
              <a:rPr lang="en-US" sz="2800" b="1" dirty="0">
                <a:solidFill>
                  <a:srgbClr val="FF0000"/>
                </a:solidFill>
              </a:rPr>
              <a:t>STOP</a:t>
            </a:r>
          </a:p>
        </p:txBody>
      </p:sp>
      <p:sp>
        <p:nvSpPr>
          <p:cNvPr id="34" name="Smiley Face 33">
            <a:extLst>
              <a:ext uri="{FF2B5EF4-FFF2-40B4-BE49-F238E27FC236}">
                <a16:creationId xmlns:a16="http://schemas.microsoft.com/office/drawing/2014/main" id="{ED1DD86F-43E4-44C3-9840-A59D9A30B020}"/>
              </a:ext>
            </a:extLst>
          </p:cNvPr>
          <p:cNvSpPr/>
          <p:nvPr/>
        </p:nvSpPr>
        <p:spPr>
          <a:xfrm>
            <a:off x="6928289" y="3731838"/>
            <a:ext cx="660558" cy="715618"/>
          </a:xfrm>
          <a:prstGeom prst="smileyFace">
            <a:avLst/>
          </a:prstGeom>
          <a:ln>
            <a:solidFill>
              <a:schemeClr val="tx1">
                <a:lumMod val="75000"/>
                <a:lumOff val="2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8" name="Title 1">
            <a:extLst>
              <a:ext uri="{FF2B5EF4-FFF2-40B4-BE49-F238E27FC236}">
                <a16:creationId xmlns:a16="http://schemas.microsoft.com/office/drawing/2014/main" id="{4B876831-D975-45D9-A6FC-9AA8D4B128AA}"/>
              </a:ext>
            </a:extLst>
          </p:cNvPr>
          <p:cNvSpPr txBox="1">
            <a:spLocks/>
          </p:cNvSpPr>
          <p:nvPr/>
        </p:nvSpPr>
        <p:spPr>
          <a:xfrm>
            <a:off x="-5005" y="205276"/>
            <a:ext cx="5962920" cy="1268289"/>
          </a:xfrm>
          <a:prstGeom prst="rect">
            <a:avLst/>
          </a:prstGeom>
        </p:spPr>
        <p:txBody>
          <a:bodyPr vert="horz" lIns="109728" tIns="109728" rIns="109728" bIns="91440" rtlCol="0" anchor="b">
            <a:normAutofit/>
          </a:bodyPr>
          <a:lst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a:lstStyle>
          <a:p>
            <a:pPr algn="ctr">
              <a:lnSpc>
                <a:spcPct val="120000"/>
              </a:lnSpc>
            </a:pPr>
            <a:r>
              <a:rPr lang="en-US" sz="4000" dirty="0"/>
              <a:t>System Layout</a:t>
            </a:r>
          </a:p>
        </p:txBody>
      </p:sp>
      <p:pic>
        <p:nvPicPr>
          <p:cNvPr id="5" name="Picture 2" descr="Assumption University (Thailand) - Wikipedia">
            <a:extLst>
              <a:ext uri="{FF2B5EF4-FFF2-40B4-BE49-F238E27FC236}">
                <a16:creationId xmlns:a16="http://schemas.microsoft.com/office/drawing/2014/main" id="{F91F1D6D-42CB-4CC5-BC36-DFE603A8A9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4236" y="0"/>
            <a:ext cx="1437764" cy="1456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58948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97B66E33-4949-4174-90C5-0934F2A9BC72}"/>
              </a:ext>
            </a:extLst>
          </p:cNvPr>
          <p:cNvSpPr/>
          <p:nvPr/>
        </p:nvSpPr>
        <p:spPr>
          <a:xfrm>
            <a:off x="163290" y="409552"/>
            <a:ext cx="1527312" cy="1351716"/>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Input</a:t>
            </a:r>
          </a:p>
          <a:p>
            <a:pPr algn="ctr"/>
            <a:r>
              <a:rPr lang="en-US" dirty="0">
                <a:solidFill>
                  <a:schemeClr val="tx1">
                    <a:lumMod val="95000"/>
                    <a:lumOff val="5000"/>
                  </a:schemeClr>
                </a:solidFill>
              </a:rPr>
              <a:t>(Order Table Number)</a:t>
            </a:r>
          </a:p>
        </p:txBody>
      </p:sp>
      <p:sp>
        <p:nvSpPr>
          <p:cNvPr id="5" name="Arrow: Right 4">
            <a:extLst>
              <a:ext uri="{FF2B5EF4-FFF2-40B4-BE49-F238E27FC236}">
                <a16:creationId xmlns:a16="http://schemas.microsoft.com/office/drawing/2014/main" id="{901392B9-F18C-49B8-B7F4-574B41C99DD2}"/>
              </a:ext>
            </a:extLst>
          </p:cNvPr>
          <p:cNvSpPr/>
          <p:nvPr/>
        </p:nvSpPr>
        <p:spPr>
          <a:xfrm>
            <a:off x="1820320" y="791554"/>
            <a:ext cx="485351" cy="263505"/>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sp>
        <p:nvSpPr>
          <p:cNvPr id="6" name="Rectangle: Rounded Corners 5">
            <a:extLst>
              <a:ext uri="{FF2B5EF4-FFF2-40B4-BE49-F238E27FC236}">
                <a16:creationId xmlns:a16="http://schemas.microsoft.com/office/drawing/2014/main" id="{8E9A3652-3AC4-46F4-B6DC-9B32FACA39F7}"/>
              </a:ext>
            </a:extLst>
          </p:cNvPr>
          <p:cNvSpPr/>
          <p:nvPr/>
        </p:nvSpPr>
        <p:spPr>
          <a:xfrm>
            <a:off x="2319057" y="392008"/>
            <a:ext cx="1297799" cy="1265535"/>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Run  </a:t>
            </a:r>
          </a:p>
          <a:p>
            <a:pPr algn="ctr"/>
            <a:r>
              <a:rPr lang="en-US" dirty="0">
                <a:solidFill>
                  <a:schemeClr val="tx1">
                    <a:lumMod val="95000"/>
                    <a:lumOff val="5000"/>
                  </a:schemeClr>
                </a:solidFill>
              </a:rPr>
              <a:t>Python Code</a:t>
            </a:r>
          </a:p>
        </p:txBody>
      </p:sp>
      <p:sp>
        <p:nvSpPr>
          <p:cNvPr id="7" name="Arrow: Right 6">
            <a:extLst>
              <a:ext uri="{FF2B5EF4-FFF2-40B4-BE49-F238E27FC236}">
                <a16:creationId xmlns:a16="http://schemas.microsoft.com/office/drawing/2014/main" id="{7794F75B-A544-482B-8ADD-73ABF6842B67}"/>
              </a:ext>
            </a:extLst>
          </p:cNvPr>
          <p:cNvSpPr/>
          <p:nvPr/>
        </p:nvSpPr>
        <p:spPr>
          <a:xfrm>
            <a:off x="3739304" y="833167"/>
            <a:ext cx="485351" cy="263505"/>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sp>
        <p:nvSpPr>
          <p:cNvPr id="8" name="Rectangle: Rounded Corners 7">
            <a:extLst>
              <a:ext uri="{FF2B5EF4-FFF2-40B4-BE49-F238E27FC236}">
                <a16:creationId xmlns:a16="http://schemas.microsoft.com/office/drawing/2014/main" id="{DE3A04A2-DDD0-4A1F-9ACF-0953D1524FB1}"/>
              </a:ext>
            </a:extLst>
          </p:cNvPr>
          <p:cNvSpPr/>
          <p:nvPr/>
        </p:nvSpPr>
        <p:spPr>
          <a:xfrm>
            <a:off x="8881783" y="289062"/>
            <a:ext cx="1196006" cy="1351717"/>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Motor Driver</a:t>
            </a:r>
          </a:p>
        </p:txBody>
      </p:sp>
      <p:sp>
        <p:nvSpPr>
          <p:cNvPr id="10" name="Arrow: Right 9">
            <a:extLst>
              <a:ext uri="{FF2B5EF4-FFF2-40B4-BE49-F238E27FC236}">
                <a16:creationId xmlns:a16="http://schemas.microsoft.com/office/drawing/2014/main" id="{A2CB0311-997D-4FF8-8235-F760B5CFC077}"/>
              </a:ext>
            </a:extLst>
          </p:cNvPr>
          <p:cNvSpPr/>
          <p:nvPr/>
        </p:nvSpPr>
        <p:spPr>
          <a:xfrm rot="5400000">
            <a:off x="2646658" y="1986755"/>
            <a:ext cx="516878" cy="247433"/>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sp>
        <p:nvSpPr>
          <p:cNvPr id="11" name="Arrow: Right 10">
            <a:extLst>
              <a:ext uri="{FF2B5EF4-FFF2-40B4-BE49-F238E27FC236}">
                <a16:creationId xmlns:a16="http://schemas.microsoft.com/office/drawing/2014/main" id="{35A9C307-7793-4837-A6DB-A59C0461B908}"/>
              </a:ext>
            </a:extLst>
          </p:cNvPr>
          <p:cNvSpPr/>
          <p:nvPr/>
        </p:nvSpPr>
        <p:spPr>
          <a:xfrm>
            <a:off x="6371837" y="791554"/>
            <a:ext cx="485351" cy="263505"/>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12" name="Rectangle: Rounded Corners 11">
            <a:extLst>
              <a:ext uri="{FF2B5EF4-FFF2-40B4-BE49-F238E27FC236}">
                <a16:creationId xmlns:a16="http://schemas.microsoft.com/office/drawing/2014/main" id="{62412D73-2C87-42AA-B599-713CA90834A2}"/>
              </a:ext>
            </a:extLst>
          </p:cNvPr>
          <p:cNvSpPr/>
          <p:nvPr/>
        </p:nvSpPr>
        <p:spPr>
          <a:xfrm>
            <a:off x="6955529" y="379201"/>
            <a:ext cx="1196006" cy="1351717"/>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solidFill>
                  <a:schemeClr val="tx1">
                    <a:lumMod val="95000"/>
                    <a:lumOff val="5000"/>
                  </a:schemeClr>
                </a:solidFill>
              </a:rPr>
              <a:t>Follow the </a:t>
            </a:r>
          </a:p>
          <a:p>
            <a:pPr algn="ctr"/>
            <a:r>
              <a:rPr lang="en-US" sz="1500" dirty="0">
                <a:solidFill>
                  <a:schemeClr val="tx1">
                    <a:lumMod val="95000"/>
                    <a:lumOff val="5000"/>
                  </a:schemeClr>
                </a:solidFill>
              </a:rPr>
              <a:t>Line Path</a:t>
            </a:r>
          </a:p>
        </p:txBody>
      </p:sp>
      <p:sp>
        <p:nvSpPr>
          <p:cNvPr id="13" name="Rectangle: Rounded Corners 12">
            <a:extLst>
              <a:ext uri="{FF2B5EF4-FFF2-40B4-BE49-F238E27FC236}">
                <a16:creationId xmlns:a16="http://schemas.microsoft.com/office/drawing/2014/main" id="{95FB7CC6-C6E9-48CC-9D72-E34135C9BFA7}"/>
              </a:ext>
            </a:extLst>
          </p:cNvPr>
          <p:cNvSpPr/>
          <p:nvPr/>
        </p:nvSpPr>
        <p:spPr>
          <a:xfrm>
            <a:off x="2094595" y="4432179"/>
            <a:ext cx="1644925" cy="1875856"/>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Detect the object and measure the distance</a:t>
            </a:r>
          </a:p>
        </p:txBody>
      </p:sp>
      <p:sp>
        <p:nvSpPr>
          <p:cNvPr id="16" name="Rectangle: Rounded Corners 15">
            <a:extLst>
              <a:ext uri="{FF2B5EF4-FFF2-40B4-BE49-F238E27FC236}">
                <a16:creationId xmlns:a16="http://schemas.microsoft.com/office/drawing/2014/main" id="{5C398DA4-92AE-4201-A088-D2E2E190C31D}"/>
              </a:ext>
            </a:extLst>
          </p:cNvPr>
          <p:cNvSpPr/>
          <p:nvPr/>
        </p:nvSpPr>
        <p:spPr>
          <a:xfrm>
            <a:off x="4426141" y="4541362"/>
            <a:ext cx="1196006" cy="1351717"/>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Motor Driver</a:t>
            </a:r>
          </a:p>
        </p:txBody>
      </p:sp>
      <p:sp>
        <p:nvSpPr>
          <p:cNvPr id="17" name="Rectangle: Rounded Corners 16">
            <a:extLst>
              <a:ext uri="{FF2B5EF4-FFF2-40B4-BE49-F238E27FC236}">
                <a16:creationId xmlns:a16="http://schemas.microsoft.com/office/drawing/2014/main" id="{1610ECD1-FE5D-4796-A99F-12AA2649C7F2}"/>
              </a:ext>
            </a:extLst>
          </p:cNvPr>
          <p:cNvSpPr/>
          <p:nvPr/>
        </p:nvSpPr>
        <p:spPr>
          <a:xfrm>
            <a:off x="10748398" y="409550"/>
            <a:ext cx="1196006" cy="1351717"/>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DC motor</a:t>
            </a:r>
          </a:p>
        </p:txBody>
      </p:sp>
      <p:sp>
        <p:nvSpPr>
          <p:cNvPr id="18" name="Arrow: Right 17">
            <a:extLst>
              <a:ext uri="{FF2B5EF4-FFF2-40B4-BE49-F238E27FC236}">
                <a16:creationId xmlns:a16="http://schemas.microsoft.com/office/drawing/2014/main" id="{743FC5D0-27E4-476C-9C54-6766DD336B97}"/>
              </a:ext>
            </a:extLst>
          </p:cNvPr>
          <p:cNvSpPr/>
          <p:nvPr/>
        </p:nvSpPr>
        <p:spPr>
          <a:xfrm>
            <a:off x="8273983" y="791554"/>
            <a:ext cx="485351" cy="263505"/>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19" name="Arrow: Right 18">
            <a:extLst>
              <a:ext uri="{FF2B5EF4-FFF2-40B4-BE49-F238E27FC236}">
                <a16:creationId xmlns:a16="http://schemas.microsoft.com/office/drawing/2014/main" id="{7A423BEE-D30E-4D50-8A2C-B09C64EC9681}"/>
              </a:ext>
            </a:extLst>
          </p:cNvPr>
          <p:cNvSpPr/>
          <p:nvPr/>
        </p:nvSpPr>
        <p:spPr>
          <a:xfrm>
            <a:off x="10214123" y="791554"/>
            <a:ext cx="397941" cy="264775"/>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95000"/>
                  <a:lumOff val="5000"/>
                </a:schemeClr>
              </a:solidFill>
            </a:endParaRPr>
          </a:p>
        </p:txBody>
      </p:sp>
      <p:sp>
        <p:nvSpPr>
          <p:cNvPr id="21" name="Rectangle: Rounded Corners 20">
            <a:extLst>
              <a:ext uri="{FF2B5EF4-FFF2-40B4-BE49-F238E27FC236}">
                <a16:creationId xmlns:a16="http://schemas.microsoft.com/office/drawing/2014/main" id="{C1896EE6-71AF-4E5F-ABEA-48A5ED8BD819}"/>
              </a:ext>
            </a:extLst>
          </p:cNvPr>
          <p:cNvSpPr/>
          <p:nvPr/>
        </p:nvSpPr>
        <p:spPr>
          <a:xfrm>
            <a:off x="10748398" y="2469552"/>
            <a:ext cx="1196006" cy="1351717"/>
          </a:xfrm>
          <a:prstGeom prst="roundRect">
            <a:avLst/>
          </a:prstGeom>
          <a:solidFill>
            <a:srgbClr val="B16BA9"/>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Wheels are Moving forward</a:t>
            </a:r>
          </a:p>
        </p:txBody>
      </p:sp>
      <p:sp>
        <p:nvSpPr>
          <p:cNvPr id="22" name="Rectangle: Rounded Corners 21">
            <a:extLst>
              <a:ext uri="{FF2B5EF4-FFF2-40B4-BE49-F238E27FC236}">
                <a16:creationId xmlns:a16="http://schemas.microsoft.com/office/drawing/2014/main" id="{E8A35B4E-8B88-4E56-91C5-01F8E130A4C6}"/>
              </a:ext>
            </a:extLst>
          </p:cNvPr>
          <p:cNvSpPr/>
          <p:nvPr/>
        </p:nvSpPr>
        <p:spPr>
          <a:xfrm>
            <a:off x="6275631" y="4496322"/>
            <a:ext cx="1196006" cy="1351717"/>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DC</a:t>
            </a:r>
          </a:p>
          <a:p>
            <a:pPr algn="ctr"/>
            <a:r>
              <a:rPr lang="en-US" dirty="0">
                <a:solidFill>
                  <a:schemeClr val="tx1">
                    <a:lumMod val="95000"/>
                    <a:lumOff val="5000"/>
                  </a:schemeClr>
                </a:solidFill>
              </a:rPr>
              <a:t>Motor</a:t>
            </a:r>
          </a:p>
        </p:txBody>
      </p:sp>
      <p:sp>
        <p:nvSpPr>
          <p:cNvPr id="24" name="Arrow: Right 23">
            <a:extLst>
              <a:ext uri="{FF2B5EF4-FFF2-40B4-BE49-F238E27FC236}">
                <a16:creationId xmlns:a16="http://schemas.microsoft.com/office/drawing/2014/main" id="{DBE4EA7C-F108-4F0A-B67D-F8CD853989BE}"/>
              </a:ext>
            </a:extLst>
          </p:cNvPr>
          <p:cNvSpPr/>
          <p:nvPr/>
        </p:nvSpPr>
        <p:spPr>
          <a:xfrm rot="5400000">
            <a:off x="11087962" y="1991693"/>
            <a:ext cx="516878" cy="247433"/>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sp>
        <p:nvSpPr>
          <p:cNvPr id="25" name="Parallelogram 24">
            <a:extLst>
              <a:ext uri="{FF2B5EF4-FFF2-40B4-BE49-F238E27FC236}">
                <a16:creationId xmlns:a16="http://schemas.microsoft.com/office/drawing/2014/main" id="{7CDA8316-7516-4F36-A3C5-86ED8B35E52B}"/>
              </a:ext>
            </a:extLst>
          </p:cNvPr>
          <p:cNvSpPr/>
          <p:nvPr/>
        </p:nvSpPr>
        <p:spPr>
          <a:xfrm>
            <a:off x="4181788" y="530508"/>
            <a:ext cx="2093843" cy="1049104"/>
          </a:xfrm>
          <a:prstGeom prst="parallelogram">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lumMod val="95000"/>
                    <a:lumOff val="5000"/>
                  </a:schemeClr>
                </a:solidFill>
              </a:rPr>
              <a:t>If there is no obstacle</a:t>
            </a:r>
            <a:endParaRPr lang="en-US" dirty="0">
              <a:solidFill>
                <a:schemeClr val="tx1">
                  <a:lumMod val="95000"/>
                  <a:lumOff val="5000"/>
                </a:schemeClr>
              </a:solidFill>
            </a:endParaRPr>
          </a:p>
        </p:txBody>
      </p:sp>
      <p:sp>
        <p:nvSpPr>
          <p:cNvPr id="26" name="Parallelogram 25">
            <a:extLst>
              <a:ext uri="{FF2B5EF4-FFF2-40B4-BE49-F238E27FC236}">
                <a16:creationId xmlns:a16="http://schemas.microsoft.com/office/drawing/2014/main" id="{0082C37B-78EF-4AE3-A8D1-B307AD4459B7}"/>
              </a:ext>
            </a:extLst>
          </p:cNvPr>
          <p:cNvSpPr/>
          <p:nvPr/>
        </p:nvSpPr>
        <p:spPr>
          <a:xfrm>
            <a:off x="1858177" y="2563400"/>
            <a:ext cx="2093843" cy="1049104"/>
          </a:xfrm>
          <a:prstGeom prst="parallelogram">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If there is obstacle</a:t>
            </a:r>
          </a:p>
        </p:txBody>
      </p:sp>
      <p:sp>
        <p:nvSpPr>
          <p:cNvPr id="27" name="Arrow: Right 26">
            <a:extLst>
              <a:ext uri="{FF2B5EF4-FFF2-40B4-BE49-F238E27FC236}">
                <a16:creationId xmlns:a16="http://schemas.microsoft.com/office/drawing/2014/main" id="{036EA692-BC61-4086-B97B-B11289866BB4}"/>
              </a:ext>
            </a:extLst>
          </p:cNvPr>
          <p:cNvSpPr/>
          <p:nvPr/>
        </p:nvSpPr>
        <p:spPr>
          <a:xfrm>
            <a:off x="3842962" y="5040427"/>
            <a:ext cx="485351" cy="263505"/>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sp>
        <p:nvSpPr>
          <p:cNvPr id="28" name="Arrow: Right 27">
            <a:extLst>
              <a:ext uri="{FF2B5EF4-FFF2-40B4-BE49-F238E27FC236}">
                <a16:creationId xmlns:a16="http://schemas.microsoft.com/office/drawing/2014/main" id="{7E35C310-86B1-4B18-BC9E-E15E4C42327C}"/>
              </a:ext>
            </a:extLst>
          </p:cNvPr>
          <p:cNvSpPr/>
          <p:nvPr/>
        </p:nvSpPr>
        <p:spPr>
          <a:xfrm>
            <a:off x="5705704" y="5025907"/>
            <a:ext cx="485351" cy="263505"/>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sp>
        <p:nvSpPr>
          <p:cNvPr id="29" name="Arrow: Right 28">
            <a:extLst>
              <a:ext uri="{FF2B5EF4-FFF2-40B4-BE49-F238E27FC236}">
                <a16:creationId xmlns:a16="http://schemas.microsoft.com/office/drawing/2014/main" id="{4D0669C3-3654-4058-8186-97458E84B2AC}"/>
              </a:ext>
            </a:extLst>
          </p:cNvPr>
          <p:cNvSpPr/>
          <p:nvPr/>
        </p:nvSpPr>
        <p:spPr>
          <a:xfrm>
            <a:off x="7556213" y="5018780"/>
            <a:ext cx="485351" cy="263505"/>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sp>
        <p:nvSpPr>
          <p:cNvPr id="31" name="Rectangle: Rounded Corners 30">
            <a:extLst>
              <a:ext uri="{FF2B5EF4-FFF2-40B4-BE49-F238E27FC236}">
                <a16:creationId xmlns:a16="http://schemas.microsoft.com/office/drawing/2014/main" id="{113BEFB2-EDBC-4410-85D3-A8E30E62D042}"/>
              </a:ext>
            </a:extLst>
          </p:cNvPr>
          <p:cNvSpPr/>
          <p:nvPr/>
        </p:nvSpPr>
        <p:spPr>
          <a:xfrm>
            <a:off x="8125121" y="4496321"/>
            <a:ext cx="1453614" cy="1396758"/>
          </a:xfrm>
          <a:prstGeom prst="roundRect">
            <a:avLst/>
          </a:prstGeom>
          <a:solidFill>
            <a:srgbClr val="B16BA9"/>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Wheels are stopping</a:t>
            </a:r>
          </a:p>
        </p:txBody>
      </p:sp>
      <p:sp>
        <p:nvSpPr>
          <p:cNvPr id="32" name="Arrow: Right 31">
            <a:extLst>
              <a:ext uri="{FF2B5EF4-FFF2-40B4-BE49-F238E27FC236}">
                <a16:creationId xmlns:a16="http://schemas.microsoft.com/office/drawing/2014/main" id="{E99D798E-8674-4A17-8849-3D79387A3315}"/>
              </a:ext>
            </a:extLst>
          </p:cNvPr>
          <p:cNvSpPr/>
          <p:nvPr/>
        </p:nvSpPr>
        <p:spPr>
          <a:xfrm rot="5400000">
            <a:off x="2636459" y="3955992"/>
            <a:ext cx="516878" cy="247433"/>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pic>
        <p:nvPicPr>
          <p:cNvPr id="33" name="Picture 2" descr="Assumption University (Thailand) - Wikipedia">
            <a:extLst>
              <a:ext uri="{FF2B5EF4-FFF2-40B4-BE49-F238E27FC236}">
                <a16:creationId xmlns:a16="http://schemas.microsoft.com/office/drawing/2014/main" id="{FCD452E6-1001-49BC-9428-029626D466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27519" y="5246237"/>
            <a:ext cx="1437764" cy="1456080"/>
          </a:xfrm>
          <a:prstGeom prst="rect">
            <a:avLst/>
          </a:prstGeom>
          <a:noFill/>
          <a:extLst>
            <a:ext uri="{909E8E84-426E-40DD-AFC4-6F175D3DCCD1}">
              <a14:hiddenFill xmlns:a14="http://schemas.microsoft.com/office/drawing/2010/main">
                <a:solidFill>
                  <a:srgbClr val="FFFFFF"/>
                </a:solidFill>
              </a14:hiddenFill>
            </a:ext>
          </a:extLst>
        </p:spPr>
      </p:pic>
      <p:sp>
        <p:nvSpPr>
          <p:cNvPr id="2" name="Arrow: Right 1">
            <a:extLst>
              <a:ext uri="{FF2B5EF4-FFF2-40B4-BE49-F238E27FC236}">
                <a16:creationId xmlns:a16="http://schemas.microsoft.com/office/drawing/2014/main" id="{E7D8AD9D-1B3A-4E10-B834-4CE46325A157}"/>
              </a:ext>
            </a:extLst>
          </p:cNvPr>
          <p:cNvSpPr/>
          <p:nvPr/>
        </p:nvSpPr>
        <p:spPr>
          <a:xfrm rot="10800000">
            <a:off x="10048271" y="3021693"/>
            <a:ext cx="516878" cy="247433"/>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sp>
        <p:nvSpPr>
          <p:cNvPr id="3" name="Rectangle: Rounded Corners 2">
            <a:extLst>
              <a:ext uri="{FF2B5EF4-FFF2-40B4-BE49-F238E27FC236}">
                <a16:creationId xmlns:a16="http://schemas.microsoft.com/office/drawing/2014/main" id="{C3236B01-185A-4695-A5E1-6837BC80BAEC}"/>
              </a:ext>
            </a:extLst>
          </p:cNvPr>
          <p:cNvSpPr/>
          <p:nvPr/>
        </p:nvSpPr>
        <p:spPr>
          <a:xfrm>
            <a:off x="8286897" y="2469552"/>
            <a:ext cx="1693207" cy="1351717"/>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Destination (Table)</a:t>
            </a:r>
          </a:p>
        </p:txBody>
      </p:sp>
      <p:sp>
        <p:nvSpPr>
          <p:cNvPr id="9" name="Arrow: Right 8">
            <a:extLst>
              <a:ext uri="{FF2B5EF4-FFF2-40B4-BE49-F238E27FC236}">
                <a16:creationId xmlns:a16="http://schemas.microsoft.com/office/drawing/2014/main" id="{0B08FA46-4572-434B-88FE-5739B3162025}"/>
              </a:ext>
            </a:extLst>
          </p:cNvPr>
          <p:cNvSpPr/>
          <p:nvPr/>
        </p:nvSpPr>
        <p:spPr>
          <a:xfrm rot="10800000">
            <a:off x="7657834" y="2964235"/>
            <a:ext cx="516878" cy="247433"/>
          </a:xfrm>
          <a:prstGeom prst="right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95000"/>
                  <a:lumOff val="5000"/>
                </a:schemeClr>
              </a:solidFill>
            </a:endParaRPr>
          </a:p>
        </p:txBody>
      </p:sp>
      <p:sp>
        <p:nvSpPr>
          <p:cNvPr id="14" name="Rectangle: Rounded Corners 13">
            <a:extLst>
              <a:ext uri="{FF2B5EF4-FFF2-40B4-BE49-F238E27FC236}">
                <a16:creationId xmlns:a16="http://schemas.microsoft.com/office/drawing/2014/main" id="{D801812E-23C2-482A-9B5B-5958549BD4EE}"/>
              </a:ext>
            </a:extLst>
          </p:cNvPr>
          <p:cNvSpPr/>
          <p:nvPr/>
        </p:nvSpPr>
        <p:spPr>
          <a:xfrm>
            <a:off x="5828293" y="2469552"/>
            <a:ext cx="1693207" cy="1351717"/>
          </a:xfrm>
          <a:prstGeom prst="roundRect">
            <a:avLst/>
          </a:prstGeom>
          <a:solidFill>
            <a:srgbClr val="57C5C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95000"/>
                    <a:lumOff val="5000"/>
                  </a:schemeClr>
                </a:solidFill>
              </a:rPr>
              <a:t>To Kitchen (END)</a:t>
            </a:r>
          </a:p>
        </p:txBody>
      </p:sp>
      <p:sp>
        <p:nvSpPr>
          <p:cNvPr id="15" name="Slide Number Placeholder 14">
            <a:extLst>
              <a:ext uri="{FF2B5EF4-FFF2-40B4-BE49-F238E27FC236}">
                <a16:creationId xmlns:a16="http://schemas.microsoft.com/office/drawing/2014/main" id="{CD041E26-0FD3-4CE9-BAE0-DAD866733EDF}"/>
              </a:ext>
            </a:extLst>
          </p:cNvPr>
          <p:cNvSpPr>
            <a:spLocks noGrp="1"/>
          </p:cNvSpPr>
          <p:nvPr>
            <p:ph type="sldNum" sz="quarter" idx="12"/>
          </p:nvPr>
        </p:nvSpPr>
        <p:spPr/>
        <p:txBody>
          <a:bodyPr/>
          <a:lstStyle/>
          <a:p>
            <a:pPr algn="l"/>
            <a:fld id="{FAEF9944-A4F6-4C59-AEBD-678D6480B8EA}" type="slidenum">
              <a:rPr lang="en-US" smtClean="0"/>
              <a:pPr algn="l"/>
              <a:t>9</a:t>
            </a:fld>
            <a:endParaRPr lang="en-US" dirty="0"/>
          </a:p>
        </p:txBody>
      </p:sp>
    </p:spTree>
    <p:extLst>
      <p:ext uri="{BB962C8B-B14F-4D97-AF65-F5344CB8AC3E}">
        <p14:creationId xmlns:p14="http://schemas.microsoft.com/office/powerpoint/2010/main" val="2615850901"/>
      </p:ext>
    </p:extLst>
  </p:cSld>
  <p:clrMapOvr>
    <a:masterClrMapping/>
  </p:clrMapOvr>
</p:sld>
</file>

<file path=ppt/theme/theme1.xml><?xml version="1.0" encoding="utf-8"?>
<a:theme xmlns:a="http://schemas.openxmlformats.org/drawingml/2006/main" name="SketchLinesVTI">
  <a:themeElements>
    <a:clrScheme name="SketchLines">
      <a:dk1>
        <a:sysClr val="windowText" lastClr="000000"/>
      </a:dk1>
      <a:lt1>
        <a:sysClr val="window" lastClr="FFFFFF"/>
      </a:lt1>
      <a:dk2>
        <a:srgbClr val="564E4E"/>
      </a:dk2>
      <a:lt2>
        <a:srgbClr val="EEEBE2"/>
      </a:lt2>
      <a:accent1>
        <a:srgbClr val="E54837"/>
      </a:accent1>
      <a:accent2>
        <a:srgbClr val="947F53"/>
      </a:accent2>
      <a:accent3>
        <a:srgbClr val="BE8D64"/>
      </a:accent3>
      <a:accent4>
        <a:srgbClr val="E0C171"/>
      </a:accent4>
      <a:accent5>
        <a:srgbClr val="968572"/>
      </a:accent5>
      <a:accent6>
        <a:srgbClr val="855D5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07BB7B6A7978A499FF9E2994D8F3FCE" ma:contentTypeVersion="12" ma:contentTypeDescription="Create a new document." ma:contentTypeScope="" ma:versionID="d755a773c130ceacfcdf10421d9f06fe">
  <xsd:schema xmlns:xsd="http://www.w3.org/2001/XMLSchema" xmlns:xs="http://www.w3.org/2001/XMLSchema" xmlns:p="http://schemas.microsoft.com/office/2006/metadata/properties" xmlns:ns3="22556000-12c5-49c6-b9bc-fe75292d48b4" xmlns:ns4="ea720828-1863-4340-96a5-bb637d33c7fb" targetNamespace="http://schemas.microsoft.com/office/2006/metadata/properties" ma:root="true" ma:fieldsID="f0f6e9c630abd41f69fcb445d5aac4c6" ns3:_="" ns4:_="">
    <xsd:import namespace="22556000-12c5-49c6-b9bc-fe75292d48b4"/>
    <xsd:import namespace="ea720828-1863-4340-96a5-bb637d33c7fb"/>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element ref="ns4:MediaServiceDateTaken"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2556000-12c5-49c6-b9bc-fe75292d48b4"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a720828-1863-4340-96a5-bb637d33c7fb"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175FA1E-B5A6-4D4D-886F-343DA7E7DFB9}">
  <ds:schemaRefs>
    <ds:schemaRef ds:uri="http://schemas.microsoft.com/office/2006/metadata/properties"/>
    <ds:schemaRef ds:uri="http://purl.org/dc/elements/1.1/"/>
    <ds:schemaRef ds:uri="http://purl.org/dc/dcmitype/"/>
    <ds:schemaRef ds:uri="http://purl.org/dc/terms/"/>
    <ds:schemaRef ds:uri="22556000-12c5-49c6-b9bc-fe75292d48b4"/>
    <ds:schemaRef ds:uri="http://schemas.microsoft.com/office/infopath/2007/PartnerControls"/>
    <ds:schemaRef ds:uri="http://schemas.microsoft.com/office/2006/documentManagement/types"/>
    <ds:schemaRef ds:uri="http://schemas.openxmlformats.org/package/2006/metadata/core-properties"/>
    <ds:schemaRef ds:uri="ea720828-1863-4340-96a5-bb637d33c7fb"/>
    <ds:schemaRef ds:uri="http://www.w3.org/XML/1998/namespace"/>
  </ds:schemaRefs>
</ds:datastoreItem>
</file>

<file path=customXml/itemProps2.xml><?xml version="1.0" encoding="utf-8"?>
<ds:datastoreItem xmlns:ds="http://schemas.openxmlformats.org/officeDocument/2006/customXml" ds:itemID="{88AC199B-192B-4942-9664-517DA7F3B859}">
  <ds:schemaRefs>
    <ds:schemaRef ds:uri="http://schemas.microsoft.com/sharepoint/v3/contenttype/forms"/>
  </ds:schemaRefs>
</ds:datastoreItem>
</file>

<file path=customXml/itemProps3.xml><?xml version="1.0" encoding="utf-8"?>
<ds:datastoreItem xmlns:ds="http://schemas.openxmlformats.org/officeDocument/2006/customXml" ds:itemID="{B09CA4B6-4785-46C9-A667-9F92E8B569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2556000-12c5-49c6-b9bc-fe75292d48b4"/>
    <ds:schemaRef ds:uri="ea720828-1863-4340-96a5-bb637d33c7f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657</TotalTime>
  <Words>445</Words>
  <Application>Microsoft Office PowerPoint</Application>
  <PresentationFormat>Widescreen</PresentationFormat>
  <Paragraphs>107</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Meiryo</vt:lpstr>
      <vt:lpstr>Arial</vt:lpstr>
      <vt:lpstr>Calibri</vt:lpstr>
      <vt:lpstr>Corbel</vt:lpstr>
      <vt:lpstr>Times New Roman</vt:lpstr>
      <vt:lpstr>Wingdings</vt:lpstr>
      <vt:lpstr>SketchLinesVTI</vt:lpstr>
      <vt:lpstr>Restaurant Waiter Bot</vt:lpstr>
      <vt:lpstr>Content</vt:lpstr>
      <vt:lpstr>Introduction </vt:lpstr>
      <vt:lpstr>Project Objective</vt:lpstr>
      <vt:lpstr>Project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Issues and Problems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Restaurant Waiter Bot</dc:title>
  <dc:creator>Zar Zar</dc:creator>
  <cp:lastModifiedBy>NYI NYI MYO ZIN HTET -</cp:lastModifiedBy>
  <cp:revision>33</cp:revision>
  <dcterms:created xsi:type="dcterms:W3CDTF">2020-10-26T03:22:30Z</dcterms:created>
  <dcterms:modified xsi:type="dcterms:W3CDTF">2021-03-04T14:17:18Z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0x010100007BB7B6A7978A499FF9E2994D8F3FCE</vt:lpwstr>
  </property>
</Properties>
</file>